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rawings/legacyDiagramText4.bin" ContentType="application/vnd.ms-office.legacyDiagramTex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5.bin" ContentType="application/vnd.ms-office.legacyDiagramText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  <p:sldId id="289" r:id="rId27"/>
    <p:sldId id="302" r:id="rId28"/>
    <p:sldId id="303" r:id="rId29"/>
    <p:sldId id="286" r:id="rId30"/>
    <p:sldId id="287" r:id="rId31"/>
    <p:sldId id="331" r:id="rId32"/>
    <p:sldId id="301" r:id="rId33"/>
    <p:sldId id="291" r:id="rId34"/>
    <p:sldId id="292" r:id="rId35"/>
    <p:sldId id="294" r:id="rId36"/>
    <p:sldId id="311" r:id="rId37"/>
    <p:sldId id="315" r:id="rId38"/>
    <p:sldId id="295" r:id="rId39"/>
    <p:sldId id="317" r:id="rId40"/>
    <p:sldId id="319" r:id="rId41"/>
    <p:sldId id="322" r:id="rId42"/>
    <p:sldId id="321" r:id="rId43"/>
    <p:sldId id="324" r:id="rId44"/>
    <p:sldId id="296" r:id="rId45"/>
    <p:sldId id="297" r:id="rId46"/>
    <p:sldId id="304" r:id="rId47"/>
    <p:sldId id="298" r:id="rId48"/>
    <p:sldId id="283" r:id="rId49"/>
    <p:sldId id="306" r:id="rId50"/>
    <p:sldId id="330" r:id="rId51"/>
    <p:sldId id="307" r:id="rId52"/>
    <p:sldId id="325" r:id="rId53"/>
    <p:sldId id="326" r:id="rId5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J8CR/rK/sQVWPmU8D8SVfA" hashData="4nnd1Rre6NhOXLTNjyB84ZL+6nA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9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F79965-8C60-409A-BDEC-394125EE6E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EAFBC-AB0D-4598-A8C5-0DFFA43137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44AAE-78A4-47E0-9536-D24B3C9859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D8FC-B169-4BBC-9E31-CD2A8082CB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C94A2-288C-46D5-BA4A-DB7D658A9B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03DE-25A7-4CD7-8524-84A3D98F9C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A803-CE34-46C9-BBE6-D01DD56A9C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1E44-20C6-4302-8DA1-24F5B60E40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0B8A-DC8C-4C31-B4C0-919291681A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0A2E4-0D58-41A8-8EEE-3D51D874EB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0794D-2C65-41C3-9F4B-0B5ADC52F7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F90010-02B0-4547-90F9-BE064A6D5C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ottingham.ac.uk/pathology/lewy/dlbince.html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998662"/>
          </a:xfrm>
        </p:spPr>
        <p:txBody>
          <a:bodyPr/>
          <a:lstStyle/>
          <a:p>
            <a:pPr eaLnBrk="1" hangingPunct="1">
              <a:defRPr/>
            </a:pPr>
            <a:r>
              <a:rPr lang="it-IT" sz="4800" b="1" smtClean="0">
                <a:solidFill>
                  <a:schemeClr val="accent2"/>
                </a:solidFill>
              </a:rPr>
              <a:t>APOPTOSI</a:t>
            </a:r>
            <a:br>
              <a:rPr lang="it-IT" sz="4800" b="1" smtClean="0">
                <a:solidFill>
                  <a:schemeClr val="accent2"/>
                </a:solidFill>
              </a:rPr>
            </a:br>
            <a:r>
              <a:rPr lang="it-IT" sz="4800" b="1" smtClean="0">
                <a:solidFill>
                  <a:schemeClr val="accent2"/>
                </a:solidFill>
              </a:rPr>
              <a:t> </a:t>
            </a:r>
            <a:r>
              <a:rPr lang="it-IT" b="1" smtClean="0">
                <a:solidFill>
                  <a:schemeClr val="accent2"/>
                </a:solidFill>
              </a:rPr>
              <a:t>Morte</a:t>
            </a:r>
            <a:r>
              <a:rPr lang="it-IT" smtClean="0">
                <a:solidFill>
                  <a:schemeClr val="accent2"/>
                </a:solidFill>
              </a:rPr>
              <a:t> </a:t>
            </a:r>
            <a:r>
              <a:rPr lang="it-IT" b="1" smtClean="0">
                <a:solidFill>
                  <a:schemeClr val="accent2"/>
                </a:solidFill>
              </a:rPr>
              <a:t>Cellulare Programmata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41663"/>
            <a:ext cx="8229600" cy="29892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4400" b="1" smtClean="0">
                <a:solidFill>
                  <a:schemeClr val="accent2"/>
                </a:solidFill>
              </a:rPr>
              <a:t>MALATTIE</a:t>
            </a:r>
            <a:r>
              <a:rPr lang="it-IT" sz="3600" b="1" smtClean="0">
                <a:solidFill>
                  <a:schemeClr val="accent2"/>
                </a:solidFill>
              </a:rPr>
              <a:t> </a:t>
            </a:r>
            <a:r>
              <a:rPr lang="it-IT" sz="4400" b="1" smtClean="0">
                <a:solidFill>
                  <a:schemeClr val="accent2"/>
                </a:solidFill>
              </a:rPr>
              <a:t>NEURODEGENERATIVE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Morfologia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33CC33"/>
                </a:solidFill>
              </a:rPr>
              <a:t>Formazione di corpi apoptotici:</a:t>
            </a:r>
            <a:r>
              <a:rPr lang="it-IT" smtClean="0"/>
              <a:t> </a:t>
            </a:r>
            <a:r>
              <a:rPr lang="it-IT" sz="2400" smtClean="0"/>
              <a:t>composti da citoplasma, organuli e/o nucleo circondati da membrana citoplasmatica</a:t>
            </a:r>
          </a:p>
          <a:p>
            <a:pPr eaLnBrk="1" hangingPunct="1">
              <a:defRPr/>
            </a:pPr>
            <a:endParaRPr lang="it-IT" sz="2400" smtClean="0"/>
          </a:p>
          <a:p>
            <a:pPr eaLnBrk="1" hangingPunct="1">
              <a:defRPr/>
            </a:pPr>
            <a:r>
              <a:rPr lang="it-IT" smtClean="0">
                <a:solidFill>
                  <a:srgbClr val="33CC33"/>
                </a:solidFill>
              </a:rPr>
              <a:t>Fagocitosi dei corpi apoptotici:</a:t>
            </a:r>
            <a:r>
              <a:rPr lang="it-IT" smtClean="0"/>
              <a:t> </a:t>
            </a:r>
            <a:r>
              <a:rPr lang="it-IT" sz="2400" smtClean="0"/>
              <a:t>da parte di cellule sane vicine [macrofagi]. I corpi apoptotici sono poi rapidamente degradati dai lisosomi e le cellule vicine proliferano o migrano per occupare lo spazio delle cellule andate incontro ad apoptosi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Meccanismi di apoptosi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Effettuata da proteine che connettono i “segnali di morte cellulare” con il programma di esecuzione.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Due meccanismi: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>
                <a:solidFill>
                  <a:srgbClr val="33CC33"/>
                </a:solidFill>
              </a:rPr>
              <a:t>Estrinseco o mediato da recettori</a:t>
            </a:r>
            <a:r>
              <a:rPr lang="it-IT" sz="2800" smtClean="0"/>
              <a:t> [TNFR1]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>
                <a:solidFill>
                  <a:srgbClr val="33CC33"/>
                </a:solidFill>
              </a:rPr>
              <a:t>Intrinseco o mitocondriale</a:t>
            </a:r>
            <a:endParaRPr lang="it-IT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Entrambi convergono nell’attivazione delle caspasi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SISTEMA ESTRINSECO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z="3600" b="1" smtClean="0">
                <a:solidFill>
                  <a:srgbClr val="33CC33"/>
                </a:solidFill>
                <a:effectLst/>
              </a:rPr>
              <a:t>Tappe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sz="3600" b="1" smtClean="0">
              <a:solidFill>
                <a:srgbClr val="33CC33"/>
              </a:solidFill>
              <a:effectLst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it-IT" smtClean="0">
                <a:effectLst/>
              </a:rPr>
              <a:t>Legame recettore-ligando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mtClean="0">
                <a:effectLst/>
              </a:rPr>
              <a:t>   [TNFR1]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it-IT" smtClean="0">
                <a:effectLst/>
              </a:rPr>
              <a:t>Stato attivo del recettore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it-IT" smtClean="0">
                <a:effectLst/>
              </a:rPr>
              <a:t>Trasduzione del segnale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it-IT" smtClean="0">
                <a:effectLst/>
              </a:rPr>
              <a:t>Reclutamento di proteine adattatrici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it-IT" smtClean="0">
                <a:effectLst/>
              </a:rPr>
              <a:t>Attivazione delle caspasi iniziatrici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it-IT" smtClean="0">
                <a:effectLst/>
              </a:rPr>
              <a:t>Attivazione delle caspasi esecutrici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SISTEMA INTRINSECO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Si basa sull’aumento della permeabilità mitocondriale ed il rilascio di molecole pro-apoptotiche nel citoplasma, senza coinvolgimento di recettori di membrana.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La liberazione di proteine pro-apoptotiche [citocromo c]  va ad innescare la cascata delle caspasi.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5400" b="1" smtClean="0"/>
              <a:t>ESECUZIONE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smtClean="0"/>
              <a:t>Consiste nella attivazione di un gruppo di proteasi della cisteina chiamate </a:t>
            </a:r>
            <a:r>
              <a:rPr lang="it-IT" sz="2800" b="1" smtClean="0">
                <a:solidFill>
                  <a:srgbClr val="33CC33"/>
                </a:solidFill>
              </a:rPr>
              <a:t>CASPASI</a:t>
            </a:r>
            <a:r>
              <a:rPr lang="it-IT" sz="2800" smtClean="0"/>
              <a:t>, che si possono funzionalmente dividere in due gruppi: iniziatori ed esecutori.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smtClean="0"/>
          </a:p>
          <a:p>
            <a:pPr eaLnBrk="1" hangingPunct="1">
              <a:defRPr/>
            </a:pPr>
            <a:r>
              <a:rPr lang="it-IT" sz="2800" smtClean="0"/>
              <a:t>Dopo l’innesco degli iniziatori, gli esecutori [in particolare la </a:t>
            </a:r>
            <a:r>
              <a:rPr lang="it-IT" sz="2800" smtClean="0">
                <a:solidFill>
                  <a:srgbClr val="33CC33"/>
                </a:solidFill>
              </a:rPr>
              <a:t>caspasi 3</a:t>
            </a:r>
            <a:r>
              <a:rPr lang="it-IT" sz="2800" smtClean="0"/>
              <a:t>] procedono con la distruzione del citoscheletro e delle proteine nucleari.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/>
              <a:t>CLASSIFICAZIONE delle CASPASI</a:t>
            </a:r>
            <a:r>
              <a:rPr lang="it-IT" sz="4000" smtClean="0"/>
              <a:t> 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33CC33"/>
                </a:solidFill>
              </a:rPr>
              <a:t>Gruppo I:</a:t>
            </a:r>
            <a:r>
              <a:rPr lang="it-IT" smtClean="0"/>
              <a:t> caspasi attivatrici di citochine. Sono coinvolte in processi infiammatori ed apoptotici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33CC33"/>
                </a:solidFill>
              </a:rPr>
              <a:t>Gruppo II:</a:t>
            </a:r>
            <a:r>
              <a:rPr lang="it-IT" smtClean="0"/>
              <a:t> caspasi iniziatrici del processo apoptotico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33CC33"/>
                </a:solidFill>
              </a:rPr>
              <a:t>Gruppo III:</a:t>
            </a:r>
            <a:r>
              <a:rPr lang="it-IT" smtClean="0"/>
              <a:t> caspasi esecutrici del processo apoptotico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/>
              <a:t>RIMOZIONE delle CELLULE MORTE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it-IT" sz="2800" smtClean="0"/>
              <a:t>Le cellule in apoptosi ed i loro frammenti hanno sulla loro superficie delle molecole che facilitano il precoce riconoscimento di  cellule adiacenti o di fagociti per l’attuazione della fagocitosi e della distruzione.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sz="2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it-IT" sz="2800" smtClean="0"/>
              <a:t>Il processo è così efficiente che le cellule scompaiono senza sconvolgimento dell’architettura strutturale del tessuto e </a:t>
            </a:r>
            <a:r>
              <a:rPr lang="it-IT" sz="2800" smtClean="0">
                <a:solidFill>
                  <a:srgbClr val="FF0066"/>
                </a:solidFill>
              </a:rPr>
              <a:t>l’infiammazione è pressochè assente.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/>
              <a:t>ESEMPI SPECIFICI di APOPTOSI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smtClean="0">
                <a:solidFill>
                  <a:srgbClr val="33CC33"/>
                </a:solidFill>
              </a:rPr>
              <a:t>Apoptosi mediante interazione FAS-ligando:</a:t>
            </a:r>
            <a:r>
              <a:rPr lang="it-IT" sz="2800" smtClean="0"/>
              <a:t> è causata ad un recettore di superficie designato FAS.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smtClean="0"/>
              <a:t>Questo legame attiva un programma di apoptosi importante per l’eliminazione dei linfociti T attivati da una reazione immunitaria, limitando quindi la risposta dell’ospite.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/>
              <a:t>ESEMPI SPECIFICI di APOPTOSI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smtClean="0">
                <a:solidFill>
                  <a:srgbClr val="33CC33"/>
                </a:solidFill>
              </a:rPr>
              <a:t>Apoptosi conseguente a mancanza di fattore di crescita.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sz="2800" smtClean="0">
              <a:solidFill>
                <a:srgbClr val="33CC3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smtClean="0"/>
              <a:t>I neuroni dipendono da NGF per il loro sviluppo e la riduzione di tale sostanza può portare all’apoptosi attraverso un aumento della permeabilità di membrana, fuoriuscita del citocromo c ed attivazione della cascata proteolitica delle caspasi.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/>
              <a:t>ESEMPI SPECIFICI di APOPTOSI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smtClean="0">
                <a:solidFill>
                  <a:srgbClr val="33CC33"/>
                </a:solidFill>
              </a:rPr>
              <a:t>Apoptosi da danno del DNA.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sz="2800" smtClean="0">
              <a:solidFill>
                <a:srgbClr val="33CC3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smtClean="0"/>
              <a:t>L’esposizione delle cellule a radiazioni o agenti chemioterapici induce apoptosi con un meccanismo che  inizia dal danno al DNA e che coinvolge il gene tumore-soppressore </a:t>
            </a:r>
            <a:r>
              <a:rPr lang="it-IT" sz="2800" i="1" smtClean="0"/>
              <a:t>p53</a:t>
            </a:r>
            <a:r>
              <a:rPr lang="it-IT" sz="2800" smtClean="0"/>
              <a:t>. Se il </a:t>
            </a:r>
            <a:r>
              <a:rPr lang="it-IT" sz="2800" i="1" smtClean="0"/>
              <a:t>p53</a:t>
            </a:r>
            <a:r>
              <a:rPr lang="it-IT" sz="2800" smtClean="0"/>
              <a:t> è mutato o assente (come in certe neoplasie) favorisce la sopravvivenza e la crescita.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Quando si verifica?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Durante lo sviluppo</a:t>
            </a:r>
          </a:p>
          <a:p>
            <a:pPr eaLnBrk="1" hangingPunct="1">
              <a:defRPr/>
            </a:pPr>
            <a:r>
              <a:rPr lang="it-IT" smtClean="0"/>
              <a:t>Come meccanismo omeostatico </a:t>
            </a:r>
            <a:r>
              <a:rPr lang="it-IT" sz="2400" smtClean="0">
                <a:solidFill>
                  <a:schemeClr val="folHlink"/>
                </a:solidFill>
              </a:rPr>
              <a:t>[per bilanciare la popolazione cellulare dei tessuti]</a:t>
            </a:r>
          </a:p>
          <a:p>
            <a:pPr eaLnBrk="1" hangingPunct="1">
              <a:defRPr/>
            </a:pPr>
            <a:r>
              <a:rPr lang="it-IT" smtClean="0"/>
              <a:t>Come meccanismo di difesa </a:t>
            </a:r>
            <a:r>
              <a:rPr lang="it-IT" sz="2400" smtClean="0">
                <a:solidFill>
                  <a:schemeClr val="folHlink"/>
                </a:solidFill>
              </a:rPr>
              <a:t>[es. in presenza di reazioni immunitarie]</a:t>
            </a:r>
          </a:p>
          <a:p>
            <a:pPr eaLnBrk="1" hangingPunct="1">
              <a:defRPr/>
            </a:pPr>
            <a:r>
              <a:rPr lang="it-IT" smtClean="0"/>
              <a:t>In cellule danneggiate</a:t>
            </a:r>
          </a:p>
          <a:p>
            <a:pPr eaLnBrk="1" hangingPunct="1">
              <a:defRPr/>
            </a:pPr>
            <a:r>
              <a:rPr lang="it-IT" smtClean="0"/>
              <a:t>Nell’invecchiamento</a:t>
            </a:r>
          </a:p>
          <a:p>
            <a:pPr eaLnBrk="1" hangingPunct="1">
              <a:defRPr/>
            </a:pPr>
            <a:endParaRPr lang="it-IT" sz="2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/>
              <a:t>PATOLOGIE LEGATE a DISORDINI dell’APOPTOSI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307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mtClean="0">
                <a:solidFill>
                  <a:srgbClr val="FF0066"/>
                </a:solidFill>
              </a:rPr>
              <a:t>Apoptosi inibita ed aumento della sopravvivenza cellulare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mtClean="0"/>
              <a:t>Neoplasie  [legate a mutazioni del gene p53]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mtClean="0"/>
              <a:t>Malattie autoimmuni [insorgenti quando i linfociti autoreattivi non sono eliminati dopo una risposta immunitaria]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smtClean="0"/>
              <a:t>PATOLOGIE LEGATE a DISORDINI dell’APOPTOSI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>
                <a:solidFill>
                  <a:srgbClr val="FF0066"/>
                </a:solidFill>
              </a:rPr>
              <a:t>Aumentata apoptosi ed eccessiva morte cellulare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/>
              <a:t>Deplezione linfocitaria virus-indotta [sindrome da immunodeficienza acquisita]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/>
              <a:t>Ischemia [infarto del miocardio – ictus]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/>
              <a:t>Malattie neurodegenerative</a:t>
            </a:r>
            <a:r>
              <a:rPr lang="it-IT" smtClean="0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>
                <a:effectLst/>
              </a:rPr>
              <a:t>L’APOPTOSI nel SISTEMA NERVOSO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i="1" smtClean="0">
                <a:effectLst/>
              </a:rPr>
              <a:t>La sopravvivenza e lo sviluppo dei neuroni dei vertebrati dipende dalla produzione e dalla captazione di specifiche </a:t>
            </a:r>
            <a:r>
              <a:rPr lang="it-IT" sz="2800" i="1" smtClean="0">
                <a:solidFill>
                  <a:srgbClr val="33CC33"/>
                </a:solidFill>
                <a:effectLst/>
              </a:rPr>
              <a:t>neurotrofine</a:t>
            </a:r>
            <a:r>
              <a:rPr lang="it-IT" sz="2800" i="1" smtClean="0">
                <a:effectLst/>
              </a:rPr>
              <a:t>, tra le quali l’NGF (nerve-growth factor), il BDNF (brain-derived neurotrophic factor).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i="1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i="1" smtClean="0">
                <a:effectLst/>
              </a:rPr>
              <a:t>Lo sviluppo delle cellule nervose richiede che queste ricevano segnali da altri neuroni con i quali instaurano appropriati contatti sinaptici.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i="1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000" b="1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>
                <a:effectLst/>
              </a:rPr>
              <a:t>L’APOPTOSI nel SISTEMA NERVOSO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i="1" smtClean="0">
                <a:solidFill>
                  <a:srgbClr val="33CC33"/>
                </a:solidFill>
                <a:effectLst/>
              </a:rPr>
              <a:t>La mancanza di fattori di sopravvivenza può condurre alla morte.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i="1" smtClean="0">
                <a:effectLst/>
              </a:rPr>
              <a:t>  Il senso di questo processo è che, tra il gran numero di neuroni prodotti durante la neurogenesi, soltanto la porzione di cellule che riceverà un adeguato supporto neurotrofico e che instaurerà corretti contatti, sopravvivrà e continuerà lo sviluppo mentre tutte le altre cellule moriranno.</a:t>
            </a:r>
            <a:endParaRPr lang="it-IT" sz="28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>
                <a:effectLst/>
              </a:rPr>
              <a:t>L’APOPTOSI nel SISTEMA NERVOSO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i="1" smtClean="0">
                <a:effectLst/>
              </a:rPr>
              <a:t>Si ritiene che l’apoptosi dei neuroblasti delle zone proliferative ventricolari rappresenti un fenomeno universale caratteristico dello sviluppo del sistema nervoso e che sia una forma diversa da quella associata con la competizione sinaptica poichè tali neuroblasti non hanno ancora instaurato connessioni sinaptiche.</a:t>
            </a:r>
            <a:endParaRPr lang="it-IT" sz="280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sz="28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/>
              <a:t>MALATTIE NEURODEGENERATIVE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>
                <a:solidFill>
                  <a:srgbClr val="33CC33"/>
                </a:solidFill>
              </a:rPr>
              <a:t>Patologie del sistema nervoso centrale e/o periferico che condividono le seguenti caratteristiche: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40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Insorgenza in età presenile/senile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Esordio insidioso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Andamento clinico progressivo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Aggregati proteici intraneuronali [citoplasma o nucleo] </a:t>
            </a:r>
            <a:r>
              <a:rPr lang="it-IT" sz="240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it-IT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taupatie</a:t>
            </a:r>
            <a:r>
              <a:rPr lang="it-IT" sz="240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                  → </a:t>
            </a:r>
            <a:r>
              <a:rPr lang="it-IT" sz="280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sinucleinopatie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Morte cellulare apoptotica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/>
              <a:t>MALATTIE NEURODEGENERATIVE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>
                <a:latin typeface="Comic Sans MS" pitchFamily="66" charset="0"/>
              </a:rPr>
              <a:t>Malattie caratterizzate da  </a:t>
            </a:r>
            <a:r>
              <a:rPr lang="it-IT" b="1" smtClean="0">
                <a:solidFill>
                  <a:srgbClr val="33CC33"/>
                </a:solidFill>
                <a:effectLst/>
                <a:latin typeface="Comic Sans MS" pitchFamily="66" charset="0"/>
              </a:rPr>
              <a:t>perdita</a:t>
            </a:r>
            <a:r>
              <a:rPr lang="it-IT" smtClean="0">
                <a:solidFill>
                  <a:srgbClr val="33CC33"/>
                </a:solidFill>
                <a:effectLst/>
                <a:latin typeface="Comic Sans MS" pitchFamily="66" charset="0"/>
              </a:rPr>
              <a:t> </a:t>
            </a:r>
            <a:r>
              <a:rPr lang="it-IT" b="1" smtClean="0">
                <a:solidFill>
                  <a:srgbClr val="33CC33"/>
                </a:solidFill>
                <a:effectLst/>
                <a:latin typeface="Comic Sans MS" pitchFamily="66" charset="0"/>
              </a:rPr>
              <a:t>di neuroni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smtClean="0">
              <a:solidFill>
                <a:srgbClr val="33CC33"/>
              </a:solidFill>
              <a:effectLst/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>
                <a:latin typeface="Comic Sans MS" pitchFamily="66" charset="0"/>
              </a:rPr>
              <a:t>Possono essere dovute a :</a:t>
            </a:r>
          </a:p>
          <a:p>
            <a:pPr eaLnBrk="1" hangingPunct="1">
              <a:defRPr/>
            </a:pPr>
            <a:r>
              <a:rPr lang="it-IT" smtClean="0">
                <a:latin typeface="Comic Sans MS" pitchFamily="66" charset="0"/>
              </a:rPr>
              <a:t>Patologie geneticamente determinate</a:t>
            </a:r>
          </a:p>
          <a:p>
            <a:pPr eaLnBrk="1" hangingPunct="1">
              <a:defRPr/>
            </a:pPr>
            <a:r>
              <a:rPr lang="it-IT" smtClean="0">
                <a:latin typeface="Comic Sans MS" pitchFamily="66" charset="0"/>
              </a:rPr>
              <a:t>Patologie sporadiche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93062" cy="113982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smtClean="0"/>
              <a:t>Classificazione delle Malattie Neurodegenerative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Sindromi caratterizzate da demenza progressiva con assenza o minima presenza di segni neurologici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1800" smtClean="0">
                <a:solidFill>
                  <a:srgbClr val="33CC33"/>
                </a:solidFill>
              </a:rPr>
              <a:t>es.</a:t>
            </a:r>
            <a:r>
              <a:rPr lang="it-IT" sz="1800" smtClean="0"/>
              <a:t> </a:t>
            </a:r>
            <a:r>
              <a:rPr lang="it-IT" sz="1800" smtClean="0">
                <a:solidFill>
                  <a:srgbClr val="33CC33"/>
                </a:solidFill>
              </a:rPr>
              <a:t>Malattia di Alzheimer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/>
              <a:t>Sindromi caratterizzate da alterazione della postura e dei movimenti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1800" smtClean="0">
                <a:solidFill>
                  <a:srgbClr val="33CC33"/>
                </a:solidFill>
              </a:rPr>
              <a:t>es. Malattia di Parkinson e Sindromi Parkinson Plus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Sindromi caratterizzate da demenza progressiva in associazione con altre anomalie neurologiche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1800" smtClean="0">
                <a:solidFill>
                  <a:srgbClr val="33CC33"/>
                </a:solidFill>
              </a:rPr>
              <a:t>es.</a:t>
            </a:r>
            <a:r>
              <a:rPr lang="it-IT" sz="1800" smtClean="0"/>
              <a:t> </a:t>
            </a:r>
            <a:r>
              <a:rPr lang="it-IT" sz="1800" smtClean="0">
                <a:solidFill>
                  <a:srgbClr val="33CC33"/>
                </a:solidFill>
              </a:rPr>
              <a:t>Corea di Huntington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Sindromi caratterizzate da atassia progressiva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1800" smtClean="0">
                <a:solidFill>
                  <a:srgbClr val="33CC33"/>
                </a:solidFill>
              </a:rPr>
              <a:t>es. Atassia di Friedreich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4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/>
              <a:t>Classificazione delle Malattie Neurodegenerative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Sindromi caratterizzate da debolezza muscolare e da atrofia a lenta evoluzione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1800" smtClean="0">
                <a:solidFill>
                  <a:srgbClr val="33CC33"/>
                </a:solidFill>
              </a:rPr>
              <a:t>es. Sclerosi Laterale Amiotrofica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Disturbi sensitivi e sensitivo-motori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1800" smtClean="0">
                <a:solidFill>
                  <a:srgbClr val="33CC33"/>
                </a:solidFill>
              </a:rPr>
              <a:t>es. Neuropatie ereditarie sensitivo-motorie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Sindromi caratterizzate da cecità progressiva od oftalmoplegia associate o meno ad altre alterazioni neurologiche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1800" smtClean="0">
                <a:solidFill>
                  <a:srgbClr val="33CC33"/>
                </a:solidFill>
              </a:rPr>
              <a:t>es. Degerazione pigmentosa della retina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/>
              <a:t>Sindromi caratterizzate da sordità neuro-sensoriale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1800" smtClean="0"/>
              <a:t> </a:t>
            </a:r>
            <a:r>
              <a:rPr lang="it-IT" sz="1800" smtClean="0">
                <a:solidFill>
                  <a:srgbClr val="33CC33"/>
                </a:solidFill>
              </a:rPr>
              <a:t>es. Sordità neuro-sensoriale pura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smtClean="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NEURODEGENERAZIONE</a:t>
            </a:r>
            <a:endParaRPr lang="it-IT" smtClean="0"/>
          </a:p>
        </p:txBody>
      </p:sp>
      <p:pic>
        <p:nvPicPr>
          <p:cNvPr id="33795" name="Picture 6" descr="T01285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205038"/>
            <a:ext cx="385286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6" name="Group 7"/>
          <p:cNvGrpSpPr>
            <a:grpSpLocks/>
          </p:cNvGrpSpPr>
          <p:nvPr/>
        </p:nvGrpSpPr>
        <p:grpSpPr bwMode="auto">
          <a:xfrm>
            <a:off x="611188" y="1989138"/>
            <a:ext cx="4640262" cy="3613150"/>
            <a:chOff x="386" y="1253"/>
            <a:chExt cx="2948" cy="2276"/>
          </a:xfrm>
        </p:grpSpPr>
        <p:sp>
          <p:nvSpPr>
            <p:cNvPr id="33797" name="Text Box 8"/>
            <p:cNvSpPr txBox="1">
              <a:spLocks noChangeArrowheads="1"/>
            </p:cNvSpPr>
            <p:nvPr/>
          </p:nvSpPr>
          <p:spPr bwMode="auto">
            <a:xfrm>
              <a:off x="950" y="2213"/>
              <a:ext cx="2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CC33"/>
                  </a:solidFill>
                  <a:latin typeface="Tahoma" pitchFamily="34" charset="0"/>
                </a:rPr>
                <a:t>Incapacità Rigenerativa</a:t>
              </a:r>
            </a:p>
          </p:txBody>
        </p:sp>
        <p:sp>
          <p:nvSpPr>
            <p:cNvPr id="33798" name="Text Box 9"/>
            <p:cNvSpPr txBox="1">
              <a:spLocks noChangeArrowheads="1"/>
            </p:cNvSpPr>
            <p:nvPr/>
          </p:nvSpPr>
          <p:spPr bwMode="auto">
            <a:xfrm>
              <a:off x="386" y="1253"/>
              <a:ext cx="2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CC33"/>
                  </a:solidFill>
                  <a:latin typeface="Tahoma" pitchFamily="34" charset="0"/>
                </a:rPr>
                <a:t>Morte delle cellule del Sistema Nervoso</a:t>
              </a:r>
            </a:p>
          </p:txBody>
        </p:sp>
        <p:sp>
          <p:nvSpPr>
            <p:cNvPr id="33799" name="Text Box 10"/>
            <p:cNvSpPr txBox="1">
              <a:spLocks noChangeArrowheads="1"/>
            </p:cNvSpPr>
            <p:nvPr/>
          </p:nvSpPr>
          <p:spPr bwMode="auto">
            <a:xfrm>
              <a:off x="703" y="3125"/>
              <a:ext cx="20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33CC33"/>
                  </a:solidFill>
                  <a:latin typeface="Tahoma" pitchFamily="34" charset="0"/>
                </a:rPr>
                <a:t>Danno Tessutale   Permanente</a:t>
              </a:r>
            </a:p>
          </p:txBody>
        </p:sp>
        <p:sp>
          <p:nvSpPr>
            <p:cNvPr id="33800" name="Line 11"/>
            <p:cNvSpPr>
              <a:spLocks noChangeShapeType="1"/>
            </p:cNvSpPr>
            <p:nvPr/>
          </p:nvSpPr>
          <p:spPr bwMode="auto">
            <a:xfrm>
              <a:off x="1655" y="1541"/>
              <a:ext cx="0" cy="62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01" name="Line 12"/>
            <p:cNvSpPr>
              <a:spLocks noChangeShapeType="1"/>
            </p:cNvSpPr>
            <p:nvPr/>
          </p:nvSpPr>
          <p:spPr bwMode="auto">
            <a:xfrm>
              <a:off x="1655" y="2453"/>
              <a:ext cx="0" cy="62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Esempi di apoptosi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mtClean="0">
                <a:solidFill>
                  <a:schemeClr val="folHlink"/>
                </a:solidFill>
              </a:rPr>
              <a:t>Nell’embriogenesi</a:t>
            </a:r>
            <a:r>
              <a:rPr lang="it-IT" smtClean="0"/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mtClean="0"/>
              <a:t>   involuzione durante lo sviluppo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mtClean="0">
                <a:solidFill>
                  <a:schemeClr val="folHlink"/>
                </a:solidFill>
              </a:rPr>
              <a:t>Involuzione ormono-dipendente nell’adulto</a:t>
            </a:r>
            <a:r>
              <a:rPr lang="it-IT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mtClean="0"/>
              <a:t>	regressione mammaria post-lattazione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mtClean="0"/>
              <a:t>	atrofia prostatica post-castrazione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mtClean="0"/>
              <a:t>	involuzione del timo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_s1028"/>
          <p:cNvSpPr>
            <a:spLocks noChangeArrowheads="1" noTextEdit="1"/>
          </p:cNvSpPr>
          <p:nvPr/>
        </p:nvSpPr>
        <p:spPr bwMode="auto">
          <a:xfrm>
            <a:off x="3348038" y="1989138"/>
            <a:ext cx="2232025" cy="21875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467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4819" name="_s1030"/>
          <p:cNvSpPr>
            <a:spLocks noChangeArrowheads="1" noTextEdit="1"/>
          </p:cNvSpPr>
          <p:nvPr/>
        </p:nvSpPr>
        <p:spPr bwMode="auto">
          <a:xfrm>
            <a:off x="4159250" y="2908300"/>
            <a:ext cx="2141538" cy="2046288"/>
          </a:xfrm>
          <a:prstGeom prst="ellipse">
            <a:avLst/>
          </a:prstGeom>
          <a:solidFill>
            <a:srgbClr val="FAEE04">
              <a:alpha val="50195"/>
            </a:srgbClr>
          </a:solidFill>
          <a:ln w="4670">
            <a:solidFill>
              <a:srgbClr val="E6F64A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4820" name="_s1032"/>
          <p:cNvSpPr>
            <a:spLocks noChangeArrowheads="1" noTextEdit="1"/>
          </p:cNvSpPr>
          <p:nvPr/>
        </p:nvSpPr>
        <p:spPr bwMode="auto">
          <a:xfrm>
            <a:off x="3348038" y="3686175"/>
            <a:ext cx="2232025" cy="2047875"/>
          </a:xfrm>
          <a:prstGeom prst="ellipse">
            <a:avLst/>
          </a:prstGeom>
          <a:solidFill>
            <a:srgbClr val="EC0C5C">
              <a:alpha val="50195"/>
            </a:srgbClr>
          </a:solidFill>
          <a:ln w="4670">
            <a:solidFill>
              <a:srgbClr val="EC0C5C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4821" name="_s1034"/>
          <p:cNvSpPr>
            <a:spLocks noChangeArrowheads="1" noTextEdit="1"/>
          </p:cNvSpPr>
          <p:nvPr/>
        </p:nvSpPr>
        <p:spPr bwMode="auto">
          <a:xfrm>
            <a:off x="2627313" y="2908300"/>
            <a:ext cx="2100262" cy="2046288"/>
          </a:xfrm>
          <a:prstGeom prst="ellipse">
            <a:avLst/>
          </a:prstGeom>
          <a:solidFill>
            <a:srgbClr val="24FE34">
              <a:alpha val="50195"/>
            </a:srgbClr>
          </a:solidFill>
          <a:ln w="4670">
            <a:solidFill>
              <a:srgbClr val="4AD891"/>
            </a:solidFill>
            <a:round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7826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  <a:latin typeface="Tahoma" pitchFamily="34" charset="0"/>
              </a:rPr>
              <a:t>NEURODEGENERAZIONE</a:t>
            </a:r>
            <a:r>
              <a:rPr lang="en-US" sz="3200"/>
              <a:t> </a:t>
            </a:r>
            <a:endParaRPr lang="en-US" sz="3200" b="1">
              <a:latin typeface="Arial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203575" y="908050"/>
            <a:ext cx="1568450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Stress Ossidativo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519738" y="5413375"/>
            <a:ext cx="1965325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Danno Mitocondriale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6372225" y="2205038"/>
            <a:ext cx="2087563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Eccitotossicità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39750" y="4495800"/>
            <a:ext cx="2051050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Infiammazione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371475" y="1854200"/>
            <a:ext cx="1968500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Aggregazione di Proteine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1998663" y="5734050"/>
            <a:ext cx="1625600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Apoptosi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/>
      <p:bldP spid="41995" grpId="0" animBg="1"/>
      <p:bldP spid="41996" grpId="0" animBg="1"/>
      <p:bldP spid="419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NEURODEGENERAZIONE </a:t>
            </a:r>
            <a:b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3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Patologia Comune</a:t>
            </a:r>
          </a:p>
        </p:txBody>
      </p:sp>
      <p:pic>
        <p:nvPicPr>
          <p:cNvPr id="35843" name="Picture 3" descr="neu3-74"/>
          <p:cNvPicPr>
            <a:picLocks noChangeAspect="1" noChangeArrowheads="1"/>
          </p:cNvPicPr>
          <p:nvPr/>
        </p:nvPicPr>
        <p:blipFill>
          <a:blip r:embed="rId2"/>
          <a:srcRect r="25714"/>
          <a:stretch>
            <a:fillRect/>
          </a:stretch>
        </p:blipFill>
        <p:spPr bwMode="auto">
          <a:xfrm>
            <a:off x="0" y="4419600"/>
            <a:ext cx="28194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mo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1638"/>
            <a:ext cx="25241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slide1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28194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943600" y="3529013"/>
            <a:ext cx="22764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b="1">
                <a:solidFill>
                  <a:schemeClr val="tx2"/>
                </a:solidFill>
                <a:latin typeface="Arial" charset="0"/>
              </a:rPr>
              <a:t>http://www.grc.nia.nih.gov/branches/lng/images/motor.jpg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39750" y="11255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ahoma" pitchFamily="34" charset="0"/>
              </a:rPr>
              <a:t>Alzheimer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09600" y="3962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ahoma" pitchFamily="34" charset="0"/>
              </a:rPr>
              <a:t>Parkinson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162800" y="1143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ahoma" pitchFamily="34" charset="0"/>
              </a:rPr>
              <a:t>SLA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372225" y="38608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Tahoma" pitchFamily="34" charset="0"/>
              </a:rPr>
              <a:t>Prion/CJD/Mad Cow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352800" y="2209800"/>
            <a:ext cx="22098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33CC33"/>
                </a:solidFill>
                <a:latin typeface="Arial" charset="0"/>
              </a:rPr>
              <a:t>  Aggregazione</a:t>
            </a:r>
          </a:p>
          <a:p>
            <a:pPr>
              <a:spcBef>
                <a:spcPct val="50000"/>
              </a:spcBef>
            </a:pPr>
            <a:r>
              <a:rPr lang="en-US" sz="2200">
                <a:solidFill>
                  <a:srgbClr val="33CC33"/>
                </a:solidFill>
                <a:latin typeface="Arial" charset="0"/>
              </a:rPr>
              <a:t>   Proteica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352800" y="3644900"/>
            <a:ext cx="2371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33CC33"/>
                </a:solidFill>
                <a:latin typeface="Arial" charset="0"/>
              </a:rPr>
              <a:t> Morte cellulare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6324600"/>
            <a:ext cx="2682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Courtesy of http://www-medlib.med.utah.edu/kw/sol/sss/mml/sol34457.jpg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429000"/>
            <a:ext cx="269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>
                <a:solidFill>
                  <a:schemeClr val="bg1"/>
                </a:solidFill>
                <a:latin typeface="Arial" charset="0"/>
              </a:rPr>
              <a:t>Courtesy of http://www.urmc.rochester.edu/neuroslides/slides/slide194.jpg</a:t>
            </a: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 flipV="1">
            <a:off x="1676400" y="2895600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 flipV="1">
            <a:off x="1447800" y="5867400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 flipV="1">
            <a:off x="7772400" y="2362200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7467600" y="5562600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35859" name="Picture 19" descr="prppla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267200"/>
            <a:ext cx="29448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Line 20"/>
          <p:cNvSpPr>
            <a:spLocks noChangeShapeType="1"/>
          </p:cNvSpPr>
          <p:nvPr/>
        </p:nvSpPr>
        <p:spPr bwMode="auto">
          <a:xfrm flipH="1" flipV="1">
            <a:off x="8001000" y="5562600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18488" cy="792163"/>
          </a:xfrm>
        </p:spPr>
        <p:txBody>
          <a:bodyPr/>
          <a:lstStyle/>
          <a:p>
            <a:pPr eaLnBrk="1" hangingPunct="1"/>
            <a:r>
              <a:rPr kumimoji="1" lang="en-US" altLang="ko-KR" sz="3200" b="1" smtClean="0">
                <a:solidFill>
                  <a:schemeClr val="accent2"/>
                </a:solidFill>
                <a:effectLst/>
                <a:ea typeface="굴림" pitchFamily="34" charset="-127"/>
              </a:rPr>
              <a:t>MORTE CELLULARE NEURONALE</a:t>
            </a:r>
            <a:br>
              <a:rPr kumimoji="1" lang="en-US" altLang="ko-KR" sz="3200" b="1" smtClean="0">
                <a:solidFill>
                  <a:schemeClr val="accent2"/>
                </a:solidFill>
                <a:effectLst/>
                <a:ea typeface="굴림" pitchFamily="34" charset="-127"/>
              </a:rPr>
            </a:br>
            <a:endParaRPr kumimoji="1" lang="it-IT" sz="3200" b="1" smtClean="0">
              <a:solidFill>
                <a:schemeClr val="accent2"/>
              </a:solidFill>
              <a:effectLst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62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kumimoji="1" lang="en-US" altLang="ko-KR" sz="2800" b="1" smtClean="0">
                <a:effectLst/>
                <a:ea typeface="굴림" pitchFamily="34" charset="-127"/>
              </a:rPr>
              <a:t>Eccitotossicità [glutammato, aspartato]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kumimoji="1" lang="en-US" altLang="ko-KR" sz="2800" b="1" smtClean="0">
                <a:effectLst/>
                <a:ea typeface="굴림" pitchFamily="34" charset="-127"/>
              </a:rPr>
              <a:t>Perdita del supporto dei fattori  neurotrofici [NGF, BDNF]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kumimoji="1" lang="it-IT" altLang="ko-KR" sz="2800" b="1" smtClean="0">
                <a:effectLst/>
                <a:ea typeface="굴림" pitchFamily="34" charset="-127"/>
              </a:rPr>
              <a:t>Specie di ossigeno reattivo </a:t>
            </a:r>
            <a:r>
              <a:rPr kumimoji="1" lang="en-US" altLang="ko-KR" sz="2800" b="1" smtClean="0">
                <a:effectLst/>
                <a:ea typeface="굴림" pitchFamily="34" charset="-127"/>
              </a:rPr>
              <a:t>(ROS)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kumimoji="1" lang="en-US" altLang="ko-KR" sz="2800" b="1" smtClean="0">
                <a:effectLst/>
                <a:ea typeface="굴림" pitchFamily="34" charset="-127"/>
              </a:rPr>
              <a:t>Disfunzione Mitocondriale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kumimoji="1" lang="en-US" altLang="ko-KR" sz="2800" b="1" smtClean="0">
                <a:effectLst/>
                <a:ea typeface="굴림" pitchFamily="34" charset="-127"/>
              </a:rPr>
              <a:t>Citochine Infiammatorie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kumimoji="1" lang="en-US" altLang="ko-KR" sz="2800" b="1" smtClean="0">
                <a:effectLst/>
                <a:ea typeface="굴림" pitchFamily="34" charset="-127"/>
              </a:rPr>
              <a:t>Anormali aggregati di proteine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5889625" cy="617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Arial" charset="0"/>
              </a:rPr>
              <a:t>NEURODEGENERAZIONE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49288" y="1412875"/>
            <a:ext cx="538162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US" sz="2000" b="1">
                <a:solidFill>
                  <a:srgbClr val="33CC33"/>
                </a:solidFill>
                <a:latin typeface="Arial" charset="0"/>
              </a:rPr>
              <a:t>PD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516438" y="1268413"/>
            <a:ext cx="703262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b="1">
                <a:solidFill>
                  <a:srgbClr val="33CC33"/>
                </a:solidFill>
                <a:latin typeface="Arial" charset="0"/>
              </a:rPr>
              <a:t>AD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7456488" y="1341438"/>
            <a:ext cx="776287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US" sz="2000" b="1">
                <a:solidFill>
                  <a:srgbClr val="33CC33"/>
                </a:solidFill>
                <a:latin typeface="Arial" charset="0"/>
              </a:rPr>
              <a:t>Altro</a:t>
            </a:r>
          </a:p>
        </p:txBody>
      </p:sp>
      <p:sp>
        <p:nvSpPr>
          <p:cNvPr id="37894" name="AutoShape 8"/>
          <p:cNvSpPr>
            <a:spLocks noChangeArrowheads="1"/>
          </p:cNvSpPr>
          <p:nvPr/>
        </p:nvSpPr>
        <p:spPr bwMode="auto">
          <a:xfrm>
            <a:off x="900113" y="1844675"/>
            <a:ext cx="104775" cy="381000"/>
          </a:xfrm>
          <a:prstGeom prst="downArrow">
            <a:avLst>
              <a:gd name="adj1" fmla="val 50000"/>
              <a:gd name="adj2" fmla="val 90909"/>
            </a:avLst>
          </a:prstGeom>
          <a:solidFill>
            <a:srgbClr val="FFFFFF"/>
          </a:solidFill>
          <a:ln w="12699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209550" y="2276475"/>
            <a:ext cx="1706563" cy="4095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 b="1">
                <a:solidFill>
                  <a:srgbClr val="CC3300"/>
                </a:solidFill>
                <a:latin typeface="Arial" charset="0"/>
                <a:cs typeface="Arial" charset="0"/>
              </a:rPr>
              <a:t>α</a:t>
            </a:r>
            <a:r>
              <a:rPr lang="it-IT" sz="2000" b="1">
                <a:solidFill>
                  <a:srgbClr val="CC3300"/>
                </a:solidFill>
                <a:latin typeface="Arial" charset="0"/>
                <a:cs typeface="Arial" charset="0"/>
              </a:rPr>
              <a:t>-</a:t>
            </a:r>
            <a:r>
              <a:rPr lang="en-US" sz="2000" b="1">
                <a:solidFill>
                  <a:srgbClr val="CC3300"/>
                </a:solidFill>
                <a:latin typeface="Arial" charset="0"/>
              </a:rPr>
              <a:t>Sinucleina</a:t>
            </a:r>
          </a:p>
        </p:txBody>
      </p:sp>
      <p:sp>
        <p:nvSpPr>
          <p:cNvPr id="37896" name="AutoShape 10"/>
          <p:cNvSpPr>
            <a:spLocks noChangeArrowheads="1"/>
          </p:cNvSpPr>
          <p:nvPr/>
        </p:nvSpPr>
        <p:spPr bwMode="auto">
          <a:xfrm>
            <a:off x="7853363" y="1700213"/>
            <a:ext cx="103187" cy="576262"/>
          </a:xfrm>
          <a:prstGeom prst="downArrow">
            <a:avLst>
              <a:gd name="adj1" fmla="val 50000"/>
              <a:gd name="adj2" fmla="val 139616"/>
            </a:avLst>
          </a:prstGeom>
          <a:solidFill>
            <a:srgbClr val="FFFFFF"/>
          </a:solidFill>
          <a:ln w="12699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4254500" y="2060575"/>
            <a:ext cx="1268413" cy="7143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CC3300"/>
                </a:solidFill>
                <a:latin typeface="Arial" charset="0"/>
              </a:rPr>
              <a:t>Amiloide</a:t>
            </a:r>
          </a:p>
          <a:p>
            <a:pPr algn="ctr" eaLnBrk="0" hangingPunct="0"/>
            <a:r>
              <a:rPr lang="en-US" sz="2000" b="1">
                <a:solidFill>
                  <a:srgbClr val="CC3300"/>
                </a:solidFill>
                <a:latin typeface="Arial" charset="0"/>
              </a:rPr>
              <a:t>Tau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7664450" y="2349500"/>
            <a:ext cx="508000" cy="4095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CC3300"/>
                </a:solidFill>
                <a:latin typeface="Arial" charset="0"/>
              </a:rPr>
              <a:t>??</a:t>
            </a:r>
          </a:p>
        </p:txBody>
      </p:sp>
      <p:sp>
        <p:nvSpPr>
          <p:cNvPr id="37899" name="Oval 13"/>
          <p:cNvSpPr>
            <a:spLocks noChangeArrowheads="1"/>
          </p:cNvSpPr>
          <p:nvPr/>
        </p:nvSpPr>
        <p:spPr bwMode="auto">
          <a:xfrm>
            <a:off x="2916238" y="3500438"/>
            <a:ext cx="3476625" cy="792162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 sz="2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6372225" y="6308725"/>
            <a:ext cx="2376488" cy="409575"/>
          </a:xfrm>
          <a:prstGeom prst="rect">
            <a:avLst/>
          </a:prstGeom>
          <a:solidFill>
            <a:srgbClr val="CC3300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Arial" charset="0"/>
              </a:rPr>
              <a:t>Morte Cellulare</a:t>
            </a:r>
          </a:p>
        </p:txBody>
      </p:sp>
      <p:sp>
        <p:nvSpPr>
          <p:cNvPr id="37901" name="AutoShape 15"/>
          <p:cNvSpPr>
            <a:spLocks noChangeArrowheads="1"/>
          </p:cNvSpPr>
          <p:nvPr/>
        </p:nvSpPr>
        <p:spPr bwMode="auto">
          <a:xfrm rot="1663243">
            <a:off x="1357313" y="3155950"/>
            <a:ext cx="1317625" cy="120650"/>
          </a:xfrm>
          <a:prstGeom prst="rightArrow">
            <a:avLst>
              <a:gd name="adj1" fmla="val 50000"/>
              <a:gd name="adj2" fmla="val 273026"/>
            </a:avLst>
          </a:prstGeom>
          <a:solidFill>
            <a:srgbClr val="CC0066"/>
          </a:solidFill>
          <a:ln w="12699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2" name="AutoShape 16"/>
          <p:cNvSpPr>
            <a:spLocks noChangeArrowheads="1"/>
          </p:cNvSpPr>
          <p:nvPr/>
        </p:nvSpPr>
        <p:spPr bwMode="auto">
          <a:xfrm rot="2441633">
            <a:off x="3059113" y="3068638"/>
            <a:ext cx="442912" cy="103187"/>
          </a:xfrm>
          <a:prstGeom prst="rightArrow">
            <a:avLst>
              <a:gd name="adj1" fmla="val 50000"/>
              <a:gd name="adj2" fmla="val 107308"/>
            </a:avLst>
          </a:prstGeom>
          <a:solidFill>
            <a:srgbClr val="CC0066"/>
          </a:solidFill>
          <a:ln w="12699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3" name="AutoShape 17"/>
          <p:cNvSpPr>
            <a:spLocks noChangeArrowheads="1"/>
          </p:cNvSpPr>
          <p:nvPr/>
        </p:nvSpPr>
        <p:spPr bwMode="auto">
          <a:xfrm rot="5400000">
            <a:off x="4348957" y="3147218"/>
            <a:ext cx="546100" cy="100013"/>
          </a:xfrm>
          <a:prstGeom prst="rightArrow">
            <a:avLst>
              <a:gd name="adj1" fmla="val 50000"/>
              <a:gd name="adj2" fmla="val 136507"/>
            </a:avLst>
          </a:prstGeom>
          <a:solidFill>
            <a:srgbClr val="CC0066"/>
          </a:solidFill>
          <a:ln w="12699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4" name="AutoShape 18"/>
          <p:cNvSpPr>
            <a:spLocks noChangeArrowheads="1"/>
          </p:cNvSpPr>
          <p:nvPr/>
        </p:nvSpPr>
        <p:spPr bwMode="auto">
          <a:xfrm rot="8640995">
            <a:off x="6877050" y="3357563"/>
            <a:ext cx="995363" cy="107950"/>
          </a:xfrm>
          <a:prstGeom prst="rightArrow">
            <a:avLst>
              <a:gd name="adj1" fmla="val 50000"/>
              <a:gd name="adj2" fmla="val 230515"/>
            </a:avLst>
          </a:prstGeom>
          <a:solidFill>
            <a:srgbClr val="CC0066"/>
          </a:solidFill>
          <a:ln w="12699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5" name="AutoShape 19"/>
          <p:cNvSpPr>
            <a:spLocks noChangeArrowheads="1"/>
          </p:cNvSpPr>
          <p:nvPr/>
        </p:nvSpPr>
        <p:spPr bwMode="auto">
          <a:xfrm>
            <a:off x="4754563" y="1628775"/>
            <a:ext cx="104775" cy="381000"/>
          </a:xfrm>
          <a:prstGeom prst="downArrow">
            <a:avLst>
              <a:gd name="adj1" fmla="val 50000"/>
              <a:gd name="adj2" fmla="val 90909"/>
            </a:avLst>
          </a:prstGeom>
          <a:solidFill>
            <a:srgbClr val="FFFFFF"/>
          </a:solidFill>
          <a:ln w="12699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2795588" y="1447800"/>
            <a:ext cx="552450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US" sz="2000" b="1">
                <a:solidFill>
                  <a:srgbClr val="33CC33"/>
                </a:solidFill>
                <a:latin typeface="Arial" charset="0"/>
              </a:rPr>
              <a:t>HD</a:t>
            </a:r>
          </a:p>
        </p:txBody>
      </p:sp>
      <p:sp>
        <p:nvSpPr>
          <p:cNvPr id="37907" name="AutoShape 21"/>
          <p:cNvSpPr>
            <a:spLocks noChangeArrowheads="1"/>
          </p:cNvSpPr>
          <p:nvPr/>
        </p:nvSpPr>
        <p:spPr bwMode="auto">
          <a:xfrm>
            <a:off x="2987675" y="1824038"/>
            <a:ext cx="104775" cy="381000"/>
          </a:xfrm>
          <a:prstGeom prst="downArrow">
            <a:avLst>
              <a:gd name="adj1" fmla="val 50000"/>
              <a:gd name="adj2" fmla="val 90909"/>
            </a:avLst>
          </a:prstGeom>
          <a:solidFill>
            <a:srgbClr val="FFFFFF"/>
          </a:solidFill>
          <a:ln w="12699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8" name="Text Box 22"/>
          <p:cNvSpPr txBox="1">
            <a:spLocks noChangeArrowheads="1"/>
          </p:cNvSpPr>
          <p:nvPr/>
        </p:nvSpPr>
        <p:spPr bwMode="auto">
          <a:xfrm>
            <a:off x="1979613" y="2298700"/>
            <a:ext cx="2160587" cy="4095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CC3300"/>
                </a:solidFill>
                <a:latin typeface="Arial" charset="0"/>
              </a:rPr>
              <a:t>Eccitotossicità</a:t>
            </a:r>
          </a:p>
        </p:txBody>
      </p:sp>
      <p:sp>
        <p:nvSpPr>
          <p:cNvPr id="37909" name="Text Box 23"/>
          <p:cNvSpPr txBox="1">
            <a:spLocks noChangeArrowheads="1"/>
          </p:cNvSpPr>
          <p:nvPr/>
        </p:nvSpPr>
        <p:spPr bwMode="auto">
          <a:xfrm>
            <a:off x="6226175" y="1268413"/>
            <a:ext cx="650875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b="1">
                <a:solidFill>
                  <a:srgbClr val="33CC33"/>
                </a:solidFill>
                <a:latin typeface="Arial" charset="0"/>
              </a:rPr>
              <a:t>MS</a:t>
            </a:r>
          </a:p>
        </p:txBody>
      </p:sp>
      <p:sp>
        <p:nvSpPr>
          <p:cNvPr id="37910" name="Text Box 24"/>
          <p:cNvSpPr txBox="1">
            <a:spLocks noChangeArrowheads="1"/>
          </p:cNvSpPr>
          <p:nvPr/>
        </p:nvSpPr>
        <p:spPr bwMode="auto">
          <a:xfrm>
            <a:off x="5875338" y="2060575"/>
            <a:ext cx="1409700" cy="7143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CC3300"/>
                </a:solidFill>
                <a:latin typeface="Arial" charset="0"/>
              </a:rPr>
              <a:t> Risposta </a:t>
            </a:r>
          </a:p>
          <a:p>
            <a:pPr algn="ctr" eaLnBrk="0" hangingPunct="0"/>
            <a:r>
              <a:rPr lang="en-US" sz="2000" b="1">
                <a:solidFill>
                  <a:srgbClr val="CC3300"/>
                </a:solidFill>
                <a:latin typeface="Arial" charset="0"/>
              </a:rPr>
              <a:t>Immune</a:t>
            </a:r>
          </a:p>
        </p:txBody>
      </p:sp>
      <p:sp>
        <p:nvSpPr>
          <p:cNvPr id="37911" name="AutoShape 25"/>
          <p:cNvSpPr>
            <a:spLocks noChangeArrowheads="1"/>
          </p:cNvSpPr>
          <p:nvPr/>
        </p:nvSpPr>
        <p:spPr bwMode="auto">
          <a:xfrm>
            <a:off x="6483350" y="1628775"/>
            <a:ext cx="104775" cy="381000"/>
          </a:xfrm>
          <a:prstGeom prst="downArrow">
            <a:avLst>
              <a:gd name="adj1" fmla="val 50000"/>
              <a:gd name="adj2" fmla="val 90909"/>
            </a:avLst>
          </a:prstGeom>
          <a:solidFill>
            <a:srgbClr val="FFFFFF"/>
          </a:solidFill>
          <a:ln w="12699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12" name="AutoShape 26"/>
          <p:cNvSpPr>
            <a:spLocks noChangeArrowheads="1"/>
          </p:cNvSpPr>
          <p:nvPr/>
        </p:nvSpPr>
        <p:spPr bwMode="auto">
          <a:xfrm rot="8328844">
            <a:off x="6084888" y="3141663"/>
            <a:ext cx="576262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rgbClr val="CC0066"/>
          </a:solidFill>
          <a:ln w="12699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7913" name="Group 27"/>
          <p:cNvGrpSpPr>
            <a:grpSpLocks/>
          </p:cNvGrpSpPr>
          <p:nvPr/>
        </p:nvGrpSpPr>
        <p:grpSpPr bwMode="auto">
          <a:xfrm>
            <a:off x="2843213" y="3978275"/>
            <a:ext cx="3673475" cy="2879725"/>
            <a:chOff x="1643" y="2352"/>
            <a:chExt cx="2261" cy="1807"/>
          </a:xfrm>
        </p:grpSpPr>
        <p:sp>
          <p:nvSpPr>
            <p:cNvPr id="37914" name="AutoShape 28"/>
            <p:cNvSpPr>
              <a:spLocks noChangeArrowheads="1"/>
            </p:cNvSpPr>
            <p:nvPr/>
          </p:nvSpPr>
          <p:spPr bwMode="auto">
            <a:xfrm>
              <a:off x="2581" y="3585"/>
              <a:ext cx="1026" cy="574"/>
            </a:xfrm>
            <a:prstGeom prst="lightningBolt">
              <a:avLst/>
            </a:prstGeom>
            <a:solidFill>
              <a:srgbClr val="CC3300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15" name="Freeform 29"/>
            <p:cNvSpPr>
              <a:spLocks/>
            </p:cNvSpPr>
            <p:nvPr/>
          </p:nvSpPr>
          <p:spPr bwMode="auto">
            <a:xfrm>
              <a:off x="1643" y="2352"/>
              <a:ext cx="953" cy="1008"/>
            </a:xfrm>
            <a:custGeom>
              <a:avLst/>
              <a:gdLst>
                <a:gd name="T0" fmla="*/ 112 w 1072"/>
                <a:gd name="T1" fmla="*/ 0 h 1008"/>
                <a:gd name="T2" fmla="*/ 160 w 1072"/>
                <a:gd name="T3" fmla="*/ 240 h 1008"/>
                <a:gd name="T4" fmla="*/ 1072 w 1072"/>
                <a:gd name="T5" fmla="*/ 1008 h 1008"/>
                <a:gd name="T6" fmla="*/ 0 60000 65536"/>
                <a:gd name="T7" fmla="*/ 0 60000 65536"/>
                <a:gd name="T8" fmla="*/ 0 60000 65536"/>
                <a:gd name="T9" fmla="*/ 0 w 1072"/>
                <a:gd name="T10" fmla="*/ 0 h 1008"/>
                <a:gd name="T11" fmla="*/ 1072 w 1072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2" h="1008">
                  <a:moveTo>
                    <a:pt x="112" y="0"/>
                  </a:moveTo>
                  <a:cubicBezTo>
                    <a:pt x="56" y="36"/>
                    <a:pt x="0" y="72"/>
                    <a:pt x="160" y="240"/>
                  </a:cubicBezTo>
                  <a:cubicBezTo>
                    <a:pt x="320" y="408"/>
                    <a:pt x="912" y="880"/>
                    <a:pt x="1072" y="1008"/>
                  </a:cubicBezTo>
                </a:path>
              </a:pathLst>
            </a:custGeom>
            <a:solidFill>
              <a:schemeClr val="bg2"/>
            </a:solidFill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6" name="Freeform 30"/>
            <p:cNvSpPr>
              <a:spLocks/>
            </p:cNvSpPr>
            <p:nvPr/>
          </p:nvSpPr>
          <p:spPr bwMode="auto">
            <a:xfrm>
              <a:off x="2752" y="2352"/>
              <a:ext cx="1152" cy="1008"/>
            </a:xfrm>
            <a:custGeom>
              <a:avLst/>
              <a:gdLst>
                <a:gd name="T0" fmla="*/ 1152 w 1296"/>
                <a:gd name="T1" fmla="*/ 0 h 1008"/>
                <a:gd name="T2" fmla="*/ 1104 w 1296"/>
                <a:gd name="T3" fmla="*/ 192 h 1008"/>
                <a:gd name="T4" fmla="*/ 0 w 1296"/>
                <a:gd name="T5" fmla="*/ 1008 h 1008"/>
                <a:gd name="T6" fmla="*/ 0 60000 65536"/>
                <a:gd name="T7" fmla="*/ 0 60000 65536"/>
                <a:gd name="T8" fmla="*/ 0 60000 65536"/>
                <a:gd name="T9" fmla="*/ 0 w 1296"/>
                <a:gd name="T10" fmla="*/ 0 h 1008"/>
                <a:gd name="T11" fmla="*/ 1296 w 1296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1008">
                  <a:moveTo>
                    <a:pt x="1152" y="0"/>
                  </a:moveTo>
                  <a:cubicBezTo>
                    <a:pt x="1224" y="12"/>
                    <a:pt x="1296" y="24"/>
                    <a:pt x="1104" y="192"/>
                  </a:cubicBezTo>
                  <a:cubicBezTo>
                    <a:pt x="912" y="360"/>
                    <a:pt x="456" y="684"/>
                    <a:pt x="0" y="1008"/>
                  </a:cubicBezTo>
                </a:path>
              </a:pathLst>
            </a:custGeom>
            <a:solidFill>
              <a:schemeClr val="bg2"/>
            </a:solidFill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7" name="Line 31"/>
            <p:cNvSpPr>
              <a:spLocks noChangeShapeType="1"/>
            </p:cNvSpPr>
            <p:nvPr/>
          </p:nvSpPr>
          <p:spPr bwMode="auto">
            <a:xfrm>
              <a:off x="2596" y="3360"/>
              <a:ext cx="0" cy="50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8" name="Line 32"/>
            <p:cNvSpPr>
              <a:spLocks noChangeShapeType="1"/>
            </p:cNvSpPr>
            <p:nvPr/>
          </p:nvSpPr>
          <p:spPr bwMode="auto">
            <a:xfrm>
              <a:off x="2752" y="3360"/>
              <a:ext cx="0" cy="50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-103188"/>
            <a:ext cx="8777288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MALATTIE NEURODEGENERATIVE CARATTERIZZATE DA “MISFOLDING” E AGGREGAZIONE PROTEICA</a:t>
            </a:r>
          </a:p>
        </p:txBody>
      </p:sp>
      <p:graphicFrame>
        <p:nvGraphicFramePr>
          <p:cNvPr id="51255" name="Group 55"/>
          <p:cNvGraphicFramePr>
            <a:graphicFrameLocks noGrp="1"/>
          </p:cNvGraphicFramePr>
          <p:nvPr/>
        </p:nvGraphicFramePr>
        <p:xfrm>
          <a:off x="0" y="1125538"/>
          <a:ext cx="9144000" cy="5738941"/>
        </p:xfrm>
        <a:graphic>
          <a:graphicData uri="http://schemas.openxmlformats.org/drawingml/2006/table">
            <a:tbl>
              <a:tblPr/>
              <a:tblGrid>
                <a:gridCol w="2771775"/>
                <a:gridCol w="2016125"/>
                <a:gridCol w="2952750"/>
                <a:gridCol w="140335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Locus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Pathology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Alzheimer’s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Amyloid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β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-protein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Extracellular plaques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Tangles in neuronal 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Frontotemporal dementia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parkinsonism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Tangles in neuronal 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Parkinson’s disease Dementia with Lewy bodies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α</a:t>
                      </a: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-Synuclein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Neuronal cytoplasm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Creutzfeldt–Jakob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‘mad cow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Prion protein (PrPsc)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Extracellular plaques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Oligomers, inside and outside neurons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Huntington’s disease Spinocerebellar Ataxias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Long glutamine stretches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within certain proteins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Neuronal nuclei and 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Amyotrophic lateral sclerosis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Superoxide dismutase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Neuronal 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57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066088" y="1447800"/>
            <a:ext cx="7191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8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3357563"/>
            <a:ext cx="10810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9" name="Picture 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2492375"/>
            <a:ext cx="10810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0" name="Picture 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4292600"/>
            <a:ext cx="10810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1" name="Picture 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6165850"/>
            <a:ext cx="1079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2" name="Picture 53" descr="q1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5229225"/>
            <a:ext cx="10795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900113" y="1916113"/>
            <a:ext cx="7488237" cy="4941887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250825" y="352425"/>
            <a:ext cx="8497888" cy="1190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Arial" charset="0"/>
              </a:rPr>
              <a:t>La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 b="1">
                <a:solidFill>
                  <a:schemeClr val="bg1"/>
                </a:solidFill>
                <a:latin typeface="Arial" charset="0"/>
              </a:rPr>
              <a:t>tau</a:t>
            </a:r>
            <a:r>
              <a:rPr lang="it-IT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>
                <a:latin typeface="Arial" charset="0"/>
              </a:rPr>
              <a:t>è una proteina fosforilata associata ai microtubuli (MAP) ed è presente in </a:t>
            </a:r>
          </a:p>
          <a:p>
            <a:pPr algn="ctr"/>
            <a:r>
              <a:rPr lang="it-IT">
                <a:latin typeface="Arial" charset="0"/>
              </a:rPr>
              <a:t>rilevante quantità sia nel sistema nervoso centrale che in quello periferico. </a:t>
            </a:r>
          </a:p>
          <a:p>
            <a:pPr algn="ctr"/>
            <a:r>
              <a:rPr lang="it-IT">
                <a:latin typeface="Arial" charset="0"/>
              </a:rPr>
              <a:t>È coinvolta nell’assemblaggio e stabilizzazione dei microtubuli e quindi</a:t>
            </a:r>
          </a:p>
          <a:p>
            <a:pPr algn="ctr"/>
            <a:r>
              <a:rPr lang="it-IT">
                <a:latin typeface="Arial" charset="0"/>
              </a:rPr>
              <a:t>gioca un ruolo fondamentale nel trasporto assoplasmatico</a:t>
            </a:r>
            <a:r>
              <a:rPr lang="it-IT">
                <a:solidFill>
                  <a:srgbClr val="FF0066"/>
                </a:solidFill>
                <a:latin typeface="Arial" charset="0"/>
              </a:rPr>
              <a:t>.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71550" y="6381750"/>
            <a:ext cx="331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b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Isoforme della proteina tau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62200" y="2420938"/>
          <a:ext cx="5049838" cy="2982912"/>
        </p:xfrm>
        <a:graphic>
          <a:graphicData uri="http://schemas.openxmlformats.org/presentationml/2006/ole">
            <p:oleObj spid="_x0000_s1026" name="Image" r:id="rId3" imgW="4002824" imgH="2592305" progId="Photoshop.Image.4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381000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I microtubuli sono tubi cavi formati da tubulina che formano lunghi polimeri rigidi: governano la localizzazione degli organuli cellulari e si servono di “motori” molecolari per il trasporto di vescicole</a:t>
            </a:r>
            <a:endParaRPr lang="it-IT" sz="240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3400" y="838200"/>
            <a:ext cx="8153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omic Sans MS" pitchFamily="66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2000">
                <a:latin typeface="Tahoma" pitchFamily="34" charset="0"/>
                <a:cs typeface="Times New Roman" pitchFamily="18" charset="0"/>
              </a:rPr>
              <a:t>Le proteine associate ai microtubuli </a:t>
            </a:r>
            <a:r>
              <a:rPr lang="it-IT" sz="2000">
                <a:solidFill>
                  <a:srgbClr val="33CC33"/>
                </a:solidFill>
                <a:latin typeface="Tahoma" pitchFamily="34" charset="0"/>
                <a:cs typeface="Times New Roman" pitchFamily="18" charset="0"/>
              </a:rPr>
              <a:t>(MAP)</a:t>
            </a:r>
            <a:r>
              <a:rPr lang="it-IT" sz="2000">
                <a:latin typeface="Tahoma" pitchFamily="34" charset="0"/>
                <a:cs typeface="Times New Roman" pitchFamily="18" charset="0"/>
              </a:rPr>
              <a:t> si legano ai microtubuli e ne modificano le proprietà: nel sistema nervoso centrale esistono  MAP 1, MAP 2 e  </a:t>
            </a:r>
            <a:r>
              <a:rPr lang="it-IT" sz="2000">
                <a:solidFill>
                  <a:srgbClr val="33CC33"/>
                </a:solidFill>
                <a:latin typeface="Tahoma" pitchFamily="34" charset="0"/>
                <a:cs typeface="Times New Roman" pitchFamily="18" charset="0"/>
              </a:rPr>
              <a:t>tau</a:t>
            </a:r>
            <a:r>
              <a:rPr lang="it-IT" sz="2000">
                <a:latin typeface="Tahoma" pitchFamily="34" charset="0"/>
                <a:cs typeface="Times New Roman" pitchFamily="18" charset="0"/>
              </a:rPr>
              <a:t>.     </a:t>
            </a:r>
          </a:p>
          <a:p>
            <a:endParaRPr lang="it-IT" sz="2000">
              <a:latin typeface="Tahoma" pitchFamily="34" charset="0"/>
              <a:cs typeface="Times New Roman" pitchFamily="18" charset="0"/>
            </a:endParaRPr>
          </a:p>
          <a:p>
            <a:r>
              <a:rPr lang="it-IT" sz="2000">
                <a:latin typeface="Tahoma" pitchFamily="34" charset="0"/>
              </a:rPr>
              <a:t>Le </a:t>
            </a:r>
            <a:r>
              <a:rPr lang="it-IT" sz="2000" b="1">
                <a:latin typeface="Tahoma" pitchFamily="34" charset="0"/>
              </a:rPr>
              <a:t>MAP </a:t>
            </a:r>
            <a:r>
              <a:rPr lang="it-IT" sz="2000">
                <a:latin typeface="Tahoma" pitchFamily="34" charset="0"/>
              </a:rPr>
              <a:t>sono motori proteici, così chiamate perché usano ATP per guidare il trasporto di vescicole ed organelli o per creare forze di trascinamento tra i microtubuli.</a:t>
            </a:r>
          </a:p>
          <a:p>
            <a:endParaRPr lang="it-IT" sz="2000">
              <a:latin typeface="Tahoma" pitchFamily="34" charset="0"/>
            </a:endParaRPr>
          </a:p>
          <a:p>
            <a:endParaRPr lang="it-IT" sz="2000">
              <a:latin typeface="Tahoma" pitchFamily="34" charset="0"/>
              <a:cs typeface="Times New Roman" pitchFamily="18" charset="0"/>
            </a:endParaRPr>
          </a:p>
          <a:p>
            <a:r>
              <a:rPr lang="it-IT" sz="2000">
                <a:latin typeface="Tahoma" pitchFamily="34" charset="0"/>
                <a:cs typeface="Times New Roman" pitchFamily="18" charset="0"/>
              </a:rPr>
              <a:t>La stabilizzazione dei microtubuli è importante nelle cellule nervose, dove servono alla struttura di assoni (tau) e dendriti (MAP2).</a:t>
            </a:r>
          </a:p>
          <a:p>
            <a:endParaRPr lang="it-IT" sz="2000">
              <a:latin typeface="Tahoma" pitchFamily="34" charset="0"/>
              <a:cs typeface="Times New Roman" pitchFamily="18" charset="0"/>
            </a:endParaRPr>
          </a:p>
          <a:p>
            <a:r>
              <a:rPr lang="it-IT" sz="2000">
                <a:latin typeface="Tahoma" pitchFamily="34" charset="0"/>
                <a:cs typeface="Times New Roman" pitchFamily="18" charset="0"/>
              </a:rPr>
              <a:t>L’inibizione di tau impedisce la formazione dell’assone, mentre i dendriti si formano lo stesso.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57200" y="620713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 forme di </a:t>
            </a:r>
            <a:r>
              <a:rPr lang="it-IT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mutazione tau</a:t>
            </a: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individuate in sottogruppi di famiglie studiate sono fondamentalmente tre ed identificano: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it-IT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1</a:t>
            </a:r>
            <a:r>
              <a:rPr lang="it-IT" sz="2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l’associazione demenza + paralisi sopranucleare progressiva</a:t>
            </a:r>
            <a:b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it-IT" sz="2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l’associazione demenza frontale + Parkinson</a:t>
            </a:r>
            <a:b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</a:t>
            </a:r>
            <a:r>
              <a:rPr lang="it-IT" sz="2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l’associazione demenza frontale + Degenerazione cortico-basale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19113" y="4383088"/>
            <a:ext cx="8013700" cy="191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Tutte queste mutazioni hanno in comune una eccessiva </a:t>
            </a:r>
          </a:p>
          <a:p>
            <a:pPr>
              <a:defRPr/>
            </a:pPr>
            <a:r>
              <a:rPr lang="it-IT" sz="24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fosforilazione della proteina TAU a livello dei neuroni e </a:t>
            </a:r>
          </a:p>
          <a:p>
            <a:pPr>
              <a:defRPr/>
            </a:pPr>
            <a:r>
              <a:rPr lang="it-IT" sz="24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della glia della corteccia fronto-temporale, dei nuclei </a:t>
            </a:r>
          </a:p>
          <a:p>
            <a:pPr>
              <a:defRPr/>
            </a:pPr>
            <a:r>
              <a:rPr lang="it-IT" sz="24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della base, dei nuclei del tronco-encefalo e della sostanza bianca</a:t>
            </a:r>
            <a:r>
              <a:rPr lang="it-IT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  <a:latin typeface="Tahoma" pitchFamily="34" charset="0"/>
              </a:rPr>
              <a:t>Degenerazione neurofibrillare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Costituita da inclusioni [grovigli] intracellulari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>
                <a:solidFill>
                  <a:srgbClr val="33CC33"/>
                </a:solidFill>
              </a:rPr>
              <a:t>Il componente fondamentale è la proteina tau iper-fosforilata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La tau è una normale proteina intracellulare che stabilizza i  microtubuli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Esempi di apoptosi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folHlink"/>
                </a:solidFill>
              </a:rPr>
              <a:t>Nelle popolazioni cellulari in proliferazione</a:t>
            </a:r>
            <a:r>
              <a:rPr lang="it-IT" smtClean="0"/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	ad esempio nelle cripte intestinali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mtClean="0"/>
          </a:p>
          <a:p>
            <a:pPr eaLnBrk="1" hangingPunct="1">
              <a:defRPr/>
            </a:pPr>
            <a:r>
              <a:rPr lang="it-IT" smtClean="0">
                <a:solidFill>
                  <a:schemeClr val="folHlink"/>
                </a:solidFill>
              </a:rPr>
              <a:t>Nei tumori</a:t>
            </a:r>
            <a:r>
              <a:rPr lang="it-IT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	più frequentemente  durante la regressione ma anche in tumori in attiva proliferazione</a:t>
            </a:r>
          </a:p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  <a:effectLst/>
                <a:latin typeface="Tahoma" pitchFamily="34" charset="0"/>
              </a:rPr>
              <a:t>Placche senili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7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Si tratta di aggregati extracellulari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Sono descritte come “diffuse”, “neuritiche” o “centrali”  e ciascuna può rappresentare differenti età delle placche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Le placche neuritiche sono uno dei criteri patologici per la diagnosi di malattia di Alzheimer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rgbClr val="33CC33"/>
                </a:solidFill>
              </a:rPr>
              <a:t>Sono composte principalmente di beta-amiloide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smtClean="0">
                <a:solidFill>
                  <a:srgbClr val="FFFF00"/>
                </a:solidFill>
                <a:effectLst/>
                <a:latin typeface="Tahoma" pitchFamily="34" charset="0"/>
                <a:cs typeface="Arial" pitchFamily="34" charset="0"/>
              </a:rPr>
              <a:t>β</a:t>
            </a:r>
            <a:r>
              <a:rPr lang="en-US" sz="4000" b="1" smtClean="0">
                <a:solidFill>
                  <a:srgbClr val="FFFF00"/>
                </a:solidFill>
                <a:effectLst/>
                <a:latin typeface="Tahoma" pitchFamily="34" charset="0"/>
              </a:rPr>
              <a:t>-Amiloide</a:t>
            </a:r>
            <a:r>
              <a:rPr lang="en-US" smtClean="0"/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E’  derivata dalla   proteina precursore dell’amiloide (APP) formata da 700 aminoacidi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smtClean="0"/>
              <a:t>β</a:t>
            </a:r>
            <a:r>
              <a:rPr lang="en-US" sz="2400" smtClean="0"/>
              <a:t>-amiloide è un polipeptide prodotto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   dell’intervento sequenziale di due enzimi proteolitici, </a:t>
            </a:r>
            <a:r>
              <a:rPr lang="el-GR" sz="2400" smtClean="0"/>
              <a:t>β</a:t>
            </a:r>
            <a:r>
              <a:rPr lang="it-IT" sz="2400" smtClean="0"/>
              <a:t>- e </a:t>
            </a:r>
            <a:r>
              <a:rPr lang="el-GR" sz="2400" smtClean="0"/>
              <a:t>γ</a:t>
            </a:r>
            <a:r>
              <a:rPr lang="it-IT" sz="2400" smtClean="0"/>
              <a:t>-secretasi</a:t>
            </a:r>
            <a:endParaRPr lang="el-GR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smtClean="0"/>
              <a:t>β</a:t>
            </a:r>
            <a:r>
              <a:rPr lang="it-IT" sz="2400" smtClean="0"/>
              <a:t>-amiloide 40 è il prodotto principale della cellula nervosa normale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smtClean="0">
                <a:solidFill>
                  <a:srgbClr val="33CC33"/>
                </a:solidFill>
              </a:rPr>
              <a:t>β</a:t>
            </a:r>
            <a:r>
              <a:rPr lang="it-IT" sz="2400" smtClean="0">
                <a:solidFill>
                  <a:srgbClr val="33CC33"/>
                </a:solidFill>
              </a:rPr>
              <a:t>-amiloide 42 è coinvolta nella patogenesi dell’AD perché scarsamente solubile e con elevata propensione  ad aggregarsi in forme citotossiche</a:t>
            </a:r>
            <a:endParaRPr lang="en-US" sz="2400" smtClean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331913" y="228600"/>
            <a:ext cx="684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Placche </a:t>
            </a:r>
            <a:r>
              <a:rPr lang="en-US" sz="28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-Amiloide</a:t>
            </a:r>
            <a:endParaRPr lang="en-US" sz="28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6083" name="Picture 5" descr="b_amyl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836613"/>
            <a:ext cx="68580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tx1"/>
                </a:solidFill>
              </a:rPr>
              <a:t>Correlazione clinico-patologica di severità della demenza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33CC33"/>
                </a:solidFill>
              </a:rPr>
              <a:t>Placche amiloidi:  		            scarsa</a:t>
            </a:r>
          </a:p>
          <a:p>
            <a:pPr eaLnBrk="1" hangingPunct="1">
              <a:defRPr/>
            </a:pPr>
            <a:r>
              <a:rPr lang="en-US" sz="2800" smtClean="0"/>
              <a:t>Degenerazione neurofibrillare:  migliore</a:t>
            </a:r>
          </a:p>
          <a:p>
            <a:pPr eaLnBrk="1" hangingPunct="1">
              <a:defRPr/>
            </a:pPr>
            <a:r>
              <a:rPr lang="en-US" sz="2800" smtClean="0"/>
              <a:t>Atrofia neuronale:                    migliore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FFFF00"/>
                </a:solidFill>
              </a:rPr>
              <a:t>Densità sinaptica:		            elevata</a:t>
            </a:r>
          </a:p>
          <a:p>
            <a:pPr eaLnBrk="1" hangingPunct="1">
              <a:defRPr/>
            </a:pPr>
            <a:endParaRPr lang="en-US" sz="2800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FF0066"/>
                </a:solidFill>
              </a:rPr>
              <a:t>Gli studi clinici non confermano l’ipotesi amilode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50825" y="1125538"/>
            <a:ext cx="8497888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/>
              <a:t>Il termine </a:t>
            </a:r>
            <a:r>
              <a:rPr lang="it-IT" sz="3200">
                <a:solidFill>
                  <a:srgbClr val="FFFF00"/>
                </a:solidFill>
              </a:rPr>
              <a:t>Tauopatia </a:t>
            </a:r>
            <a:r>
              <a:rPr lang="it-IT" sz="3200"/>
              <a:t>si applica</a:t>
            </a:r>
            <a:r>
              <a:rPr lang="it-IT"/>
              <a:t> </a:t>
            </a:r>
            <a:r>
              <a:rPr lang="it-IT" sz="3200"/>
              <a:t>ad un gruppo eterogeneo di disordini  neurodegenerativi clinicamente caratterizzati da demenza e/o sintomi motori, in cui l’elemento patologico prevalente è l’accumulo intracellulare di filamenti anomali derivati da proteine tau iperfosforilate associate a microtubuli.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39825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  <a:effectLst/>
              </a:rPr>
              <a:t>TAUPATIE</a:t>
            </a:r>
            <a:r>
              <a:rPr lang="it-IT" b="1" smtClean="0">
                <a:effectLst/>
              </a:rPr>
              <a:t/>
            </a:r>
            <a:br>
              <a:rPr lang="it-IT" b="1" smtClean="0">
                <a:effectLst/>
              </a:rPr>
            </a:br>
            <a:endParaRPr lang="it-IT" b="1" smtClean="0">
              <a:effectLst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effectLst/>
              </a:rPr>
              <a:t>Malattia di Alzheimer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effectLst/>
              </a:rPr>
              <a:t>  Malattia di Pick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effectLst/>
              </a:rPr>
              <a:t>  Demenza frontotemporale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effectLst/>
              </a:rPr>
              <a:t>  Demenza frontotemporale + sclerosi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effectLst/>
              </a:rPr>
              <a:t>    laterale amiotrofica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effectLst/>
              </a:rPr>
              <a:t> Afasia progressiva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effectLst/>
              </a:rPr>
              <a:t>  Demenza semantica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effectLst/>
              </a:rPr>
              <a:t>  Paralisi sopranucleare progressiva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smtClean="0">
                <a:effectLst/>
              </a:rPr>
              <a:t>  Degenerazione corticobasale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-973138" y="-171450"/>
            <a:ext cx="540067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FF8000"/>
                </a:solidFill>
                <a:latin typeface="Arial" charset="0"/>
              </a:rPr>
              <a:t> </a:t>
            </a:r>
          </a:p>
        </p:txBody>
      </p:sp>
      <p:grpSp>
        <p:nvGrpSpPr>
          <p:cNvPr id="50179" name="Group 5"/>
          <p:cNvGrpSpPr>
            <a:grpSpLocks/>
          </p:cNvGrpSpPr>
          <p:nvPr/>
        </p:nvGrpSpPr>
        <p:grpSpPr bwMode="auto">
          <a:xfrm>
            <a:off x="101600" y="260350"/>
            <a:ext cx="9042400" cy="5040313"/>
            <a:chOff x="281" y="1360"/>
            <a:chExt cx="5171" cy="2020"/>
          </a:xfrm>
        </p:grpSpPr>
        <p:grpSp>
          <p:nvGrpSpPr>
            <p:cNvPr id="50180" name="Group 6"/>
            <p:cNvGrpSpPr>
              <a:grpSpLocks/>
            </p:cNvGrpSpPr>
            <p:nvPr/>
          </p:nvGrpSpPr>
          <p:grpSpPr bwMode="auto">
            <a:xfrm>
              <a:off x="2304" y="2140"/>
              <a:ext cx="1267" cy="528"/>
              <a:chOff x="4023" y="2016"/>
              <a:chExt cx="1267" cy="528"/>
            </a:xfrm>
          </p:grpSpPr>
          <p:sp>
            <p:nvSpPr>
              <p:cNvPr id="50190" name="Oval 7"/>
              <p:cNvSpPr>
                <a:spLocks noChangeArrowheads="1"/>
              </p:cNvSpPr>
              <p:nvPr/>
            </p:nvSpPr>
            <p:spPr bwMode="auto">
              <a:xfrm>
                <a:off x="4023" y="2016"/>
                <a:ext cx="1248" cy="528"/>
              </a:xfrm>
              <a:prstGeom prst="ellips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8856" name="Text Box 8"/>
              <p:cNvSpPr txBox="1">
                <a:spLocks noChangeArrowheads="1"/>
              </p:cNvSpPr>
              <p:nvPr/>
            </p:nvSpPr>
            <p:spPr bwMode="auto">
              <a:xfrm>
                <a:off x="4063" y="2136"/>
                <a:ext cx="1227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b="1">
                    <a:solidFill>
                      <a:srgbClr val="FFFF00"/>
                    </a:solidFill>
                    <a:latin typeface="Tahoma" pitchFamily="34" charset="0"/>
                    <a:sym typeface="Symbol" pitchFamily="18" charset="2"/>
                  </a:rPr>
                  <a:t>a-S</a:t>
                </a:r>
                <a:r>
                  <a:rPr lang="en-US" sz="2000" b="1">
                    <a:solidFill>
                      <a:srgbClr val="FFFF00"/>
                    </a:solidFill>
                    <a:latin typeface="Tahoma" pitchFamily="34" charset="0"/>
                  </a:rPr>
                  <a:t>inucleina</a:t>
                </a:r>
                <a:endPara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</p:grpSp>
        <p:sp>
          <p:nvSpPr>
            <p:cNvPr id="50181" name="Line 9"/>
            <p:cNvSpPr>
              <a:spLocks noChangeShapeType="1"/>
            </p:cNvSpPr>
            <p:nvPr/>
          </p:nvSpPr>
          <p:spPr bwMode="auto">
            <a:xfrm>
              <a:off x="2940" y="2668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182" name="Text Box 10"/>
            <p:cNvSpPr txBox="1">
              <a:spLocks noChangeArrowheads="1"/>
            </p:cNvSpPr>
            <p:nvPr/>
          </p:nvSpPr>
          <p:spPr bwMode="auto">
            <a:xfrm>
              <a:off x="2317" y="3233"/>
              <a:ext cx="148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Tahoma" pitchFamily="34" charset="0"/>
                </a:rPr>
                <a:t>Funzioni Sconosciute</a:t>
              </a:r>
            </a:p>
          </p:txBody>
        </p:sp>
        <p:sp>
          <p:nvSpPr>
            <p:cNvPr id="50183" name="Line 11"/>
            <p:cNvSpPr>
              <a:spLocks noChangeShapeType="1"/>
            </p:cNvSpPr>
            <p:nvPr/>
          </p:nvSpPr>
          <p:spPr bwMode="auto">
            <a:xfrm>
              <a:off x="3552" y="2428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84" name="Rectangle 12"/>
            <p:cNvSpPr>
              <a:spLocks noChangeArrowheads="1"/>
            </p:cNvSpPr>
            <p:nvPr/>
          </p:nvSpPr>
          <p:spPr bwMode="auto">
            <a:xfrm>
              <a:off x="4240" y="2230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it-IT" sz="2400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  <p:sp>
          <p:nvSpPr>
            <p:cNvPr id="50185" name="Text Box 13"/>
            <p:cNvSpPr txBox="1">
              <a:spLocks noChangeArrowheads="1"/>
            </p:cNvSpPr>
            <p:nvPr/>
          </p:nvSpPr>
          <p:spPr bwMode="auto">
            <a:xfrm>
              <a:off x="4176" y="2332"/>
              <a:ext cx="127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latin typeface="Tahoma" pitchFamily="34" charset="0"/>
                </a:rPr>
                <a:t>140 aminoacidi</a:t>
              </a:r>
            </a:p>
          </p:txBody>
        </p:sp>
        <p:sp>
          <p:nvSpPr>
            <p:cNvPr id="50186" name="Line 14"/>
            <p:cNvSpPr>
              <a:spLocks noChangeShapeType="1"/>
            </p:cNvSpPr>
            <p:nvPr/>
          </p:nvSpPr>
          <p:spPr bwMode="auto">
            <a:xfrm flipH="1">
              <a:off x="1680" y="2380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87" name="Text Box 15"/>
            <p:cNvSpPr txBox="1">
              <a:spLocks noChangeArrowheads="1"/>
            </p:cNvSpPr>
            <p:nvPr/>
          </p:nvSpPr>
          <p:spPr bwMode="auto">
            <a:xfrm>
              <a:off x="281" y="2272"/>
              <a:ext cx="143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latin typeface="Tahoma" pitchFamily="34" charset="0"/>
                </a:rPr>
                <a:t>Terminali Neuronali </a:t>
              </a:r>
            </a:p>
            <a:p>
              <a:pPr algn="ctr" eaLnBrk="0" hangingPunct="0"/>
              <a:r>
                <a:rPr lang="en-US" b="1">
                  <a:latin typeface="Tahoma" pitchFamily="34" charset="0"/>
                </a:rPr>
                <a:t>Presinaptici</a:t>
              </a:r>
            </a:p>
          </p:txBody>
        </p:sp>
        <p:sp>
          <p:nvSpPr>
            <p:cNvPr id="50188" name="Line 16"/>
            <p:cNvSpPr>
              <a:spLocks noChangeShapeType="1"/>
            </p:cNvSpPr>
            <p:nvPr/>
          </p:nvSpPr>
          <p:spPr bwMode="auto">
            <a:xfrm flipV="1">
              <a:off x="2928" y="1612"/>
              <a:ext cx="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89" name="Text Box 17"/>
            <p:cNvSpPr txBox="1">
              <a:spLocks noChangeArrowheads="1"/>
            </p:cNvSpPr>
            <p:nvPr/>
          </p:nvSpPr>
          <p:spPr bwMode="auto">
            <a:xfrm>
              <a:off x="2304" y="1360"/>
              <a:ext cx="167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Tahoma" pitchFamily="34" charset="0"/>
                </a:rPr>
                <a:t>Proteina Citoplasmatica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-Synuclein Misfolding e Toxicity</a:t>
            </a:r>
            <a:endParaRPr lang="en-US" sz="360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1203" name="Freeform 5"/>
          <p:cNvSpPr>
            <a:spLocks/>
          </p:cNvSpPr>
          <p:nvPr/>
        </p:nvSpPr>
        <p:spPr bwMode="auto">
          <a:xfrm>
            <a:off x="533400" y="2366963"/>
            <a:ext cx="990600" cy="990600"/>
          </a:xfrm>
          <a:custGeom>
            <a:avLst/>
            <a:gdLst>
              <a:gd name="T0" fmla="*/ 0 w 480"/>
              <a:gd name="T1" fmla="*/ 424 h 480"/>
              <a:gd name="T2" fmla="*/ 384 w 480"/>
              <a:gd name="T3" fmla="*/ 184 h 480"/>
              <a:gd name="T4" fmla="*/ 96 w 480"/>
              <a:gd name="T5" fmla="*/ 40 h 480"/>
              <a:gd name="T6" fmla="*/ 288 w 480"/>
              <a:gd name="T7" fmla="*/ 424 h 480"/>
              <a:gd name="T8" fmla="*/ 432 w 480"/>
              <a:gd name="T9" fmla="*/ 376 h 480"/>
              <a:gd name="T10" fmla="*/ 0 w 480"/>
              <a:gd name="T11" fmla="*/ 136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480"/>
              <a:gd name="T20" fmla="*/ 480 w 480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480">
                <a:moveTo>
                  <a:pt x="0" y="424"/>
                </a:moveTo>
                <a:cubicBezTo>
                  <a:pt x="184" y="336"/>
                  <a:pt x="368" y="248"/>
                  <a:pt x="384" y="184"/>
                </a:cubicBezTo>
                <a:cubicBezTo>
                  <a:pt x="400" y="120"/>
                  <a:pt x="112" y="0"/>
                  <a:pt x="96" y="40"/>
                </a:cubicBezTo>
                <a:cubicBezTo>
                  <a:pt x="80" y="80"/>
                  <a:pt x="232" y="368"/>
                  <a:pt x="288" y="424"/>
                </a:cubicBezTo>
                <a:cubicBezTo>
                  <a:pt x="344" y="480"/>
                  <a:pt x="480" y="424"/>
                  <a:pt x="432" y="376"/>
                </a:cubicBezTo>
                <a:cubicBezTo>
                  <a:pt x="384" y="328"/>
                  <a:pt x="192" y="232"/>
                  <a:pt x="0" y="136"/>
                </a:cubicBezTo>
              </a:path>
            </a:pathLst>
          </a:custGeom>
          <a:noFill/>
          <a:ln w="508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76200" y="3481388"/>
            <a:ext cx="1947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" charset="0"/>
              </a:rPr>
              <a:t>Native 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-Synuclein</a:t>
            </a:r>
            <a:endParaRPr lang="en-US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1205" name="Freeform 7"/>
          <p:cNvSpPr>
            <a:spLocks/>
          </p:cNvSpPr>
          <p:nvPr/>
        </p:nvSpPr>
        <p:spPr bwMode="auto">
          <a:xfrm>
            <a:off x="3416300" y="2370138"/>
            <a:ext cx="990600" cy="990600"/>
          </a:xfrm>
          <a:custGeom>
            <a:avLst/>
            <a:gdLst>
              <a:gd name="T0" fmla="*/ 96 w 624"/>
              <a:gd name="T1" fmla="*/ 624 h 624"/>
              <a:gd name="T2" fmla="*/ 480 w 624"/>
              <a:gd name="T3" fmla="*/ 192 h 624"/>
              <a:gd name="T4" fmla="*/ 48 w 624"/>
              <a:gd name="T5" fmla="*/ 48 h 624"/>
              <a:gd name="T6" fmla="*/ 624 w 624"/>
              <a:gd name="T7" fmla="*/ 480 h 624"/>
              <a:gd name="T8" fmla="*/ 48 w 624"/>
              <a:gd name="T9" fmla="*/ 288 h 624"/>
              <a:gd name="T10" fmla="*/ 528 w 624"/>
              <a:gd name="T11" fmla="*/ 576 h 624"/>
              <a:gd name="T12" fmla="*/ 0 w 624"/>
              <a:gd name="T13" fmla="*/ 432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624"/>
              <a:gd name="T23" fmla="*/ 624 w 624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624">
                <a:moveTo>
                  <a:pt x="96" y="624"/>
                </a:moveTo>
                <a:cubicBezTo>
                  <a:pt x="292" y="456"/>
                  <a:pt x="488" y="288"/>
                  <a:pt x="480" y="192"/>
                </a:cubicBezTo>
                <a:cubicBezTo>
                  <a:pt x="472" y="96"/>
                  <a:pt x="24" y="0"/>
                  <a:pt x="48" y="48"/>
                </a:cubicBezTo>
                <a:cubicBezTo>
                  <a:pt x="72" y="96"/>
                  <a:pt x="624" y="440"/>
                  <a:pt x="624" y="480"/>
                </a:cubicBezTo>
                <a:cubicBezTo>
                  <a:pt x="624" y="520"/>
                  <a:pt x="64" y="272"/>
                  <a:pt x="48" y="288"/>
                </a:cubicBezTo>
                <a:cubicBezTo>
                  <a:pt x="32" y="304"/>
                  <a:pt x="536" y="552"/>
                  <a:pt x="528" y="576"/>
                </a:cubicBezTo>
                <a:cubicBezTo>
                  <a:pt x="520" y="600"/>
                  <a:pt x="88" y="456"/>
                  <a:pt x="0" y="432"/>
                </a:cubicBezTo>
              </a:path>
            </a:pathLst>
          </a:custGeom>
          <a:noFill/>
          <a:ln w="508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2763838" y="3481388"/>
            <a:ext cx="224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" charset="0"/>
              </a:rPr>
              <a:t>Misfolded 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-Synuclein</a:t>
            </a:r>
            <a:endParaRPr lang="en-US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1828800" y="2903538"/>
            <a:ext cx="990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20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0" y="1752600"/>
            <a:ext cx="17145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7467600" y="3449638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  <a:latin typeface="Arial" charset="0"/>
              </a:rPr>
              <a:t>Aggregated  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-Synuclein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sz="1600">
                <a:solidFill>
                  <a:srgbClr val="33CC33"/>
                </a:solidFill>
                <a:latin typeface="Arial" charset="0"/>
                <a:sym typeface="Symbol" pitchFamily="18" charset="2"/>
              </a:rPr>
              <a:t>Lewy Bodies</a:t>
            </a:r>
            <a:r>
              <a:rPr lang="en-US" sz="16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)</a:t>
            </a:r>
            <a:endParaRPr lang="en-US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1210" name="Line 12"/>
          <p:cNvSpPr>
            <a:spLocks noChangeShapeType="1"/>
          </p:cNvSpPr>
          <p:nvPr/>
        </p:nvSpPr>
        <p:spPr bwMode="auto">
          <a:xfrm rot="3600000">
            <a:off x="3522663" y="4621213"/>
            <a:ext cx="1371600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1" name="Line 13"/>
          <p:cNvSpPr>
            <a:spLocks noChangeShapeType="1"/>
          </p:cNvSpPr>
          <p:nvPr/>
        </p:nvSpPr>
        <p:spPr bwMode="auto">
          <a:xfrm rot="7200000">
            <a:off x="5181600" y="4648200"/>
            <a:ext cx="1371600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2" name="Text Box 14"/>
          <p:cNvSpPr txBox="1">
            <a:spLocks noChangeArrowheads="1"/>
          </p:cNvSpPr>
          <p:nvPr/>
        </p:nvSpPr>
        <p:spPr bwMode="auto">
          <a:xfrm>
            <a:off x="4337050" y="5386388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33CC33"/>
                </a:solidFill>
                <a:latin typeface="Arial" charset="0"/>
              </a:rPr>
              <a:t>Toxicity</a:t>
            </a:r>
          </a:p>
          <a:p>
            <a:pPr algn="ctr"/>
            <a:r>
              <a:rPr lang="en-US" b="1">
                <a:solidFill>
                  <a:srgbClr val="33CC33"/>
                </a:solidFill>
                <a:latin typeface="Arial" charset="0"/>
              </a:rPr>
              <a:t>(Cell Death)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  <a:effectLst/>
                <a:latin typeface="Tahoma" pitchFamily="34" charset="0"/>
              </a:rPr>
              <a:t>SINUCLEINOPATIE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2727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/>
              <a:t>Malattia di Parkinson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/>
              <a:t>Demenza con corpi di Lewy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/>
              <a:t>Malattia di Alzheimer [variante con corpi di Lewy]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/>
              <a:t>Atrofia multisistemica</a:t>
            </a:r>
          </a:p>
          <a:p>
            <a:pPr algn="ctr" eaLnBrk="1" hangingPunct="1">
              <a:defRPr/>
            </a:pPr>
            <a:r>
              <a:rPr lang="it-IT" smtClean="0"/>
              <a:t>AMS-P</a:t>
            </a:r>
          </a:p>
          <a:p>
            <a:pPr algn="ctr" eaLnBrk="1" hangingPunct="1">
              <a:defRPr/>
            </a:pPr>
            <a:r>
              <a:rPr lang="it-IT" smtClean="0"/>
              <a:t>AMS-C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Diagram 5"/>
          <p:cNvGraphicFramePr>
            <a:graphicFrameLocks/>
          </p:cNvGraphicFramePr>
          <p:nvPr/>
        </p:nvGraphicFramePr>
        <p:xfrm>
          <a:off x="-252413" y="908050"/>
          <a:ext cx="9791701" cy="62357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65" name="Text Box 20"/>
          <p:cNvSpPr txBox="1">
            <a:spLocks noChangeArrowheads="1"/>
          </p:cNvSpPr>
          <p:nvPr/>
        </p:nvSpPr>
        <p:spPr bwMode="auto">
          <a:xfrm>
            <a:off x="2195513" y="188913"/>
            <a:ext cx="4897437" cy="6175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66FF33"/>
                </a:solidFill>
                <a:latin typeface="Century" pitchFamily="18" charset="0"/>
              </a:rPr>
              <a:t>Sindromi Parkinson Plus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Esempi di apoptosi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folHlink"/>
                </a:solidFill>
              </a:rPr>
              <a:t>Nella morte dei leucociti neutrofili in corso di risposta infiammatoria acuta</a:t>
            </a:r>
          </a:p>
          <a:p>
            <a:pPr eaLnBrk="1" hangingPunct="1">
              <a:defRPr/>
            </a:pPr>
            <a:endParaRPr lang="it-IT" smtClean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it-IT" smtClean="0">
                <a:solidFill>
                  <a:schemeClr val="folHlink"/>
                </a:solidFill>
              </a:rPr>
              <a:t>Atrofia patologica in organi parenchimatosi per ostruzione dei dotti escretori</a:t>
            </a:r>
            <a:r>
              <a:rPr lang="it-IT" smtClean="0"/>
              <a:t> [reni, paratiroidi, pancreas]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32138" y="2565400"/>
            <a:ext cx="3095625" cy="11509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latin typeface="Tahoma" pitchFamily="34" charset="0"/>
              </a:rPr>
              <a:t>MALATTIE CON </a:t>
            </a:r>
          </a:p>
          <a:p>
            <a:pPr algn="ctr"/>
            <a:r>
              <a:rPr lang="it-IT" sz="2000" b="1">
                <a:latin typeface="Tahoma" pitchFamily="34" charset="0"/>
              </a:rPr>
              <a:t>CORPI DI  LEWY</a:t>
            </a:r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3348038" y="765175"/>
            <a:ext cx="2663825" cy="1079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solidFill>
                  <a:srgbClr val="FFFF00"/>
                </a:solidFill>
                <a:latin typeface="Tahoma" pitchFamily="34" charset="0"/>
              </a:rPr>
              <a:t>Demenza </a:t>
            </a:r>
          </a:p>
          <a:p>
            <a:pPr algn="ctr"/>
            <a:r>
              <a:rPr lang="it-IT" sz="2000" b="1">
                <a:solidFill>
                  <a:srgbClr val="FFFF00"/>
                </a:solidFill>
                <a:latin typeface="Tahoma" pitchFamily="34" charset="0"/>
              </a:rPr>
              <a:t>con corpi di Lewy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6156325" y="4437063"/>
            <a:ext cx="2663825" cy="14398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accent1"/>
                </a:solidFill>
                <a:latin typeface="Tahoma" pitchFamily="34" charset="0"/>
              </a:rPr>
              <a:t>Malattia di Parkinson</a:t>
            </a:r>
          </a:p>
          <a:p>
            <a:pPr algn="ctr"/>
            <a:r>
              <a:rPr lang="it-IT" b="1">
                <a:solidFill>
                  <a:schemeClr val="accent1"/>
                </a:solidFill>
                <a:latin typeface="Tahoma" pitchFamily="34" charset="0"/>
              </a:rPr>
              <a:t> con demenza</a:t>
            </a: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1042988" y="4437063"/>
            <a:ext cx="2592387" cy="14398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1">
                <a:solidFill>
                  <a:srgbClr val="FF0066"/>
                </a:solidFill>
                <a:latin typeface="Tahoma" pitchFamily="34" charset="0"/>
              </a:rPr>
              <a:t>Malattia di</a:t>
            </a:r>
          </a:p>
          <a:p>
            <a:pPr algn="ctr"/>
            <a:r>
              <a:rPr lang="it-IT" sz="2400" b="1">
                <a:solidFill>
                  <a:srgbClr val="FF0066"/>
                </a:solidFill>
                <a:latin typeface="Tahoma" pitchFamily="34" charset="0"/>
              </a:rPr>
              <a:t> Parkinson</a:t>
            </a:r>
          </a:p>
        </p:txBody>
      </p:sp>
      <p:sp>
        <p:nvSpPr>
          <p:cNvPr id="53254" name="Line 12"/>
          <p:cNvSpPr>
            <a:spLocks noChangeShapeType="1"/>
          </p:cNvSpPr>
          <p:nvPr/>
        </p:nvSpPr>
        <p:spPr bwMode="auto">
          <a:xfrm flipV="1">
            <a:off x="1835150" y="1268413"/>
            <a:ext cx="0" cy="295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255" name="Line 13"/>
          <p:cNvSpPr>
            <a:spLocks noChangeShapeType="1"/>
          </p:cNvSpPr>
          <p:nvPr/>
        </p:nvSpPr>
        <p:spPr bwMode="auto">
          <a:xfrm>
            <a:off x="1835150" y="1268413"/>
            <a:ext cx="129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3256" name="Line 15"/>
          <p:cNvSpPr>
            <a:spLocks noChangeShapeType="1"/>
          </p:cNvSpPr>
          <p:nvPr/>
        </p:nvSpPr>
        <p:spPr bwMode="auto">
          <a:xfrm>
            <a:off x="6372225" y="1268413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257" name="Line 16"/>
          <p:cNvSpPr>
            <a:spLocks noChangeShapeType="1"/>
          </p:cNvSpPr>
          <p:nvPr/>
        </p:nvSpPr>
        <p:spPr bwMode="auto">
          <a:xfrm>
            <a:off x="7667625" y="1268413"/>
            <a:ext cx="0" cy="295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3258" name="Line 17"/>
          <p:cNvSpPr>
            <a:spLocks noChangeShapeType="1"/>
          </p:cNvSpPr>
          <p:nvPr/>
        </p:nvSpPr>
        <p:spPr bwMode="auto">
          <a:xfrm flipH="1">
            <a:off x="3851275" y="5229225"/>
            <a:ext cx="208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68313" y="476250"/>
            <a:ext cx="8135937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>
                <a:solidFill>
                  <a:schemeClr val="accent2"/>
                </a:solidFill>
                <a:latin typeface="Arial" pitchFamily="34" charset="0"/>
                <a:hlinkClick r:id="rId2"/>
              </a:rPr>
              <a:t>Dementia with Lewy Bodies. A</a:t>
            </a:r>
            <a:r>
              <a:rPr lang="en-GB" sz="4000" b="1" u="sng">
                <a:solidFill>
                  <a:schemeClr val="accent2"/>
                </a:solidFill>
                <a:latin typeface="Arial" pitchFamily="34" charset="0"/>
                <a:hlinkClick r:id="rId2"/>
              </a:rPr>
              <a:t> Distinct Non-Alzheimer Dementia Syndrome?</a:t>
            </a:r>
            <a:r>
              <a:rPr lang="en-GB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it-IT" sz="4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54275" name="Picture 5" descr="lbdmac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449638"/>
            <a:ext cx="4392613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smtClean="0"/>
              <a:t>MALATTIE NEURODEGENERATIVE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smtClean="0"/>
              <a:t> </a:t>
            </a:r>
            <a:r>
              <a:rPr lang="it-IT" sz="1800" b="1" smtClean="0">
                <a:solidFill>
                  <a:srgbClr val="66FF33"/>
                </a:solidFill>
                <a:effectLst/>
                <a:latin typeface="Tahoma" pitchFamily="34" charset="0"/>
              </a:rPr>
              <a:t>Taupatie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400" b="1" smtClean="0">
                <a:solidFill>
                  <a:srgbClr val="66FF33"/>
                </a:solidFill>
                <a:effectLst/>
              </a:rPr>
              <a:t>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400" b="1" smtClean="0">
              <a:solidFill>
                <a:srgbClr val="66FF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800" b="1" smtClean="0">
              <a:solidFill>
                <a:srgbClr val="66FF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800" b="1" smtClean="0">
              <a:solidFill>
                <a:srgbClr val="66FF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800" b="1" smtClean="0">
              <a:solidFill>
                <a:srgbClr val="66FF33"/>
              </a:solidFill>
              <a:effectLst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sz="1400" b="1" smtClean="0">
              <a:solidFill>
                <a:srgbClr val="FF0066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800" b="1" smtClean="0">
              <a:solidFill>
                <a:srgbClr val="66FF33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400" b="1" smtClean="0">
              <a:solidFill>
                <a:srgbClr val="66FF33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400" b="1" smtClean="0">
              <a:solidFill>
                <a:srgbClr val="66FF33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400" b="1" smtClean="0">
              <a:solidFill>
                <a:srgbClr val="66FF33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smtClean="0">
                <a:solidFill>
                  <a:srgbClr val="66FF33"/>
                </a:solidFill>
                <a:effectLst/>
                <a:latin typeface="Tahoma" pitchFamily="34" charset="0"/>
              </a:rPr>
              <a:t>α</a:t>
            </a:r>
            <a:r>
              <a:rPr lang="it-IT" sz="1800" b="1" smtClean="0">
                <a:solidFill>
                  <a:srgbClr val="66FF33"/>
                </a:solidFill>
                <a:effectLst/>
                <a:latin typeface="Tahoma" pitchFamily="34" charset="0"/>
              </a:rPr>
              <a:t>- Sinucleinopatie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800" b="1" smtClean="0">
              <a:solidFill>
                <a:srgbClr val="66FF33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b="1" smtClean="0">
              <a:solidFill>
                <a:srgbClr val="66FF33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b="1" smtClean="0">
              <a:solidFill>
                <a:srgbClr val="66FF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b="1" smtClean="0">
              <a:solidFill>
                <a:srgbClr val="66FF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b="1" smtClean="0">
              <a:solidFill>
                <a:srgbClr val="66FF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b="1" smtClean="0">
                <a:solidFill>
                  <a:srgbClr val="66FF33"/>
                </a:solidFill>
                <a:effectLst/>
              </a:rPr>
              <a:t> </a:t>
            </a:r>
            <a:endParaRPr lang="it-IT" sz="1800" b="1" noProof="1" smtClean="0">
              <a:solidFill>
                <a:srgbClr val="66FF33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800" smtClean="0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2555875" y="1628775"/>
            <a:ext cx="1439863" cy="2087563"/>
          </a:xfrm>
          <a:prstGeom prst="curvedRightArrow">
            <a:avLst>
              <a:gd name="adj1" fmla="val 28997"/>
              <a:gd name="adj2" fmla="val 57993"/>
              <a:gd name="adj3" fmla="val 33333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solidFill>
                  <a:srgbClr val="66FF33"/>
                </a:solidFill>
              </a:rPr>
              <a:t>PSP</a:t>
            </a:r>
          </a:p>
        </p:txBody>
      </p:sp>
      <p:sp>
        <p:nvSpPr>
          <p:cNvPr id="55301" name="AutoShape 6"/>
          <p:cNvSpPr>
            <a:spLocks noChangeArrowheads="1"/>
          </p:cNvSpPr>
          <p:nvPr/>
        </p:nvSpPr>
        <p:spPr bwMode="auto">
          <a:xfrm>
            <a:off x="5292725" y="1628775"/>
            <a:ext cx="1584325" cy="2087563"/>
          </a:xfrm>
          <a:prstGeom prst="curvedLeftArrow">
            <a:avLst>
              <a:gd name="adj1" fmla="val 26353"/>
              <a:gd name="adj2" fmla="val 5270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solidFill>
                  <a:srgbClr val="33CC33"/>
                </a:solidFill>
              </a:rPr>
              <a:t>DCB</a:t>
            </a:r>
          </a:p>
        </p:txBody>
      </p:sp>
      <p:sp>
        <p:nvSpPr>
          <p:cNvPr id="55302" name="AutoShape 10"/>
          <p:cNvSpPr>
            <a:spLocks noChangeArrowheads="1"/>
          </p:cNvSpPr>
          <p:nvPr/>
        </p:nvSpPr>
        <p:spPr bwMode="auto">
          <a:xfrm>
            <a:off x="2627313" y="4365625"/>
            <a:ext cx="1223962" cy="2232025"/>
          </a:xfrm>
          <a:prstGeom prst="curvedRightArrow">
            <a:avLst>
              <a:gd name="adj1" fmla="val 36472"/>
              <a:gd name="adj2" fmla="val 729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66FF33"/>
                </a:solidFill>
              </a:rPr>
              <a:t>AMS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5580063" y="4365625"/>
            <a:ext cx="1296987" cy="2232025"/>
          </a:xfrm>
          <a:prstGeom prst="curvedLeftArrow">
            <a:avLst>
              <a:gd name="adj1" fmla="val 34419"/>
              <a:gd name="adj2" fmla="val 6883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66FF33"/>
                </a:solidFill>
              </a:rPr>
              <a:t>DLB</a:t>
            </a:r>
          </a:p>
        </p:txBody>
      </p:sp>
      <p:sp>
        <p:nvSpPr>
          <p:cNvPr id="55304" name="Oval 13"/>
          <p:cNvSpPr>
            <a:spLocks noChangeArrowheads="1"/>
          </p:cNvSpPr>
          <p:nvPr/>
        </p:nvSpPr>
        <p:spPr bwMode="auto">
          <a:xfrm>
            <a:off x="3995738" y="5805488"/>
            <a:ext cx="1439862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PD</a:t>
            </a:r>
          </a:p>
        </p:txBody>
      </p:sp>
      <p:sp>
        <p:nvSpPr>
          <p:cNvPr id="55305" name="Oval 14"/>
          <p:cNvSpPr>
            <a:spLocks noChangeArrowheads="1"/>
          </p:cNvSpPr>
          <p:nvPr/>
        </p:nvSpPr>
        <p:spPr bwMode="auto">
          <a:xfrm>
            <a:off x="4067175" y="2997200"/>
            <a:ext cx="11525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AD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 smtClean="0">
                <a:effectLst/>
                <a:latin typeface="Tahoma" pitchFamily="34" charset="0"/>
              </a:rPr>
              <a:t>MALATTIE NEURODEGENERATIVE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179388" y="2924175"/>
            <a:ext cx="936625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t-IT" sz="2000" b="1">
                <a:solidFill>
                  <a:srgbClr val="FF0066"/>
                </a:solidFill>
                <a:latin typeface="Times New Roman" pitchFamily="18" charset="0"/>
              </a:rPr>
              <a:t>Corpi di Lewy</a:t>
            </a:r>
            <a:endParaRPr lang="it-IT" sz="4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1187450" y="3795713"/>
            <a:ext cx="1182688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it-IT" sz="1600" b="1">
                <a:solidFill>
                  <a:srgbClr val="33CC33"/>
                </a:solidFill>
                <a:latin typeface="Times New Roman" pitchFamily="18" charset="0"/>
              </a:rPr>
              <a:t>Malattia di</a:t>
            </a:r>
          </a:p>
          <a:p>
            <a:pPr eaLnBrk="0" hangingPunct="0">
              <a:lnSpc>
                <a:spcPct val="80000"/>
              </a:lnSpc>
            </a:pPr>
            <a:r>
              <a:rPr lang="it-IT" sz="1600" b="1">
                <a:solidFill>
                  <a:srgbClr val="33CC33"/>
                </a:solidFill>
                <a:latin typeface="Times New Roman" pitchFamily="18" charset="0"/>
              </a:rPr>
              <a:t>Parkinson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2235200" y="3790950"/>
            <a:ext cx="1150938" cy="1068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rgbClr val="33CC33"/>
                </a:solidFill>
                <a:latin typeface="Times New Roman" pitchFamily="18" charset="0"/>
              </a:rPr>
              <a:t>Malattia di</a:t>
            </a:r>
          </a:p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rgbClr val="33CC33"/>
                </a:solidFill>
                <a:latin typeface="Times New Roman" pitchFamily="18" charset="0"/>
              </a:rPr>
              <a:t>Parkinson</a:t>
            </a:r>
          </a:p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rgbClr val="FF0066"/>
                </a:solidFill>
                <a:latin typeface="Times New Roman" pitchFamily="18" charset="0"/>
              </a:rPr>
              <a:t>con demenza</a:t>
            </a:r>
            <a:r>
              <a:rPr lang="it-IT" sz="1600" b="1">
                <a:solidFill>
                  <a:srgbClr val="F240C8"/>
                </a:solidFill>
                <a:latin typeface="Times New Roman" pitchFamily="18" charset="0"/>
              </a:rPr>
              <a:t>     </a:t>
            </a:r>
            <a:endParaRPr lang="it-IT" sz="1600" b="1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3251200" y="3779838"/>
            <a:ext cx="1084263" cy="1068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rgbClr val="FFCCFF"/>
                </a:solidFill>
                <a:latin typeface="Times New Roman" pitchFamily="18" charset="0"/>
              </a:rPr>
              <a:t>Malattia </a:t>
            </a:r>
          </a:p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rgbClr val="FFCCFF"/>
                </a:solidFill>
                <a:latin typeface="Times New Roman" pitchFamily="18" charset="0"/>
              </a:rPr>
              <a:t>con</a:t>
            </a:r>
          </a:p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rgbClr val="FFCCFF"/>
                </a:solidFill>
                <a:latin typeface="Times New Roman" pitchFamily="18" charset="0"/>
              </a:rPr>
              <a:t>Corpi di </a:t>
            </a:r>
          </a:p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rgbClr val="FFCCFF"/>
                </a:solidFill>
                <a:latin typeface="Times New Roman" pitchFamily="18" charset="0"/>
              </a:rPr>
              <a:t>Lewy</a:t>
            </a:r>
            <a:endParaRPr lang="it-IT" sz="1600" b="1">
              <a:solidFill>
                <a:srgbClr val="00FF00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</a:pPr>
            <a:endParaRPr lang="it-IT" sz="1600" b="1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4233863" y="3776663"/>
            <a:ext cx="1049337" cy="1068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chemeClr val="accent1"/>
                </a:solidFill>
                <a:latin typeface="Times New Roman" pitchFamily="18" charset="0"/>
              </a:rPr>
              <a:t>Demenza a Corpi di</a:t>
            </a:r>
          </a:p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chemeClr val="accent1"/>
                </a:solidFill>
                <a:latin typeface="Times New Roman" pitchFamily="18" charset="0"/>
              </a:rPr>
              <a:t>Lewy</a:t>
            </a:r>
          </a:p>
          <a:p>
            <a:pPr algn="ctr" eaLnBrk="0" hangingPunct="0">
              <a:lnSpc>
                <a:spcPct val="80000"/>
              </a:lnSpc>
            </a:pPr>
            <a:endParaRPr lang="it-IT" sz="1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5080000" y="3776663"/>
            <a:ext cx="1579563" cy="873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t-IT" sz="1600" b="1">
                <a:latin typeface="Times New Roman" pitchFamily="18" charset="0"/>
              </a:rPr>
              <a:t>Malattia di</a:t>
            </a:r>
          </a:p>
          <a:p>
            <a:pPr algn="ctr" eaLnBrk="0" hangingPunct="0">
              <a:lnSpc>
                <a:spcPct val="80000"/>
              </a:lnSpc>
            </a:pPr>
            <a:r>
              <a:rPr lang="it-IT" sz="1600" b="1">
                <a:latin typeface="Times New Roman" pitchFamily="18" charset="0"/>
              </a:rPr>
              <a:t>Alzheimer</a:t>
            </a:r>
          </a:p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rgbClr val="FFFF00"/>
                </a:solidFill>
                <a:latin typeface="Times New Roman" pitchFamily="18" charset="0"/>
              </a:rPr>
              <a:t>con</a:t>
            </a:r>
          </a:p>
          <a:p>
            <a:pPr algn="ctr" eaLnBrk="0" hangingPunct="0">
              <a:lnSpc>
                <a:spcPct val="80000"/>
              </a:lnSpc>
            </a:pPr>
            <a:r>
              <a:rPr lang="it-IT" sz="1600" b="1">
                <a:solidFill>
                  <a:srgbClr val="FFFF00"/>
                </a:solidFill>
                <a:latin typeface="Times New Roman" pitchFamily="18" charset="0"/>
              </a:rPr>
              <a:t>parkinsonismo</a:t>
            </a:r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6443663" y="3789363"/>
            <a:ext cx="1225550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it-IT" sz="1600" b="1">
                <a:latin typeface="Times New Roman" pitchFamily="18" charset="0"/>
              </a:rPr>
              <a:t>Malattia di</a:t>
            </a:r>
          </a:p>
          <a:p>
            <a:pPr eaLnBrk="0" hangingPunct="0">
              <a:lnSpc>
                <a:spcPct val="80000"/>
              </a:lnSpc>
            </a:pPr>
            <a:r>
              <a:rPr lang="it-IT" sz="1600" b="1">
                <a:latin typeface="Times New Roman" pitchFamily="18" charset="0"/>
              </a:rPr>
              <a:t>Alzheimer</a:t>
            </a: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7235825" y="2971800"/>
            <a:ext cx="190817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t-IT" sz="2000" b="1">
                <a:solidFill>
                  <a:srgbClr val="FFFF00"/>
                </a:solidFill>
                <a:latin typeface="Times New Roman" pitchFamily="18" charset="0"/>
              </a:rPr>
              <a:t>Degenarazione Neurofibrillare</a:t>
            </a:r>
            <a:endParaRPr lang="it-IT" sz="4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6331" name="Line 13"/>
          <p:cNvSpPr>
            <a:spLocks noChangeShapeType="1"/>
          </p:cNvSpPr>
          <p:nvPr/>
        </p:nvSpPr>
        <p:spPr bwMode="auto">
          <a:xfrm>
            <a:off x="1331913" y="3141663"/>
            <a:ext cx="5976937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2" name="AutoShape 14"/>
          <p:cNvSpPr>
            <a:spLocks noChangeArrowheads="1"/>
          </p:cNvSpPr>
          <p:nvPr/>
        </p:nvSpPr>
        <p:spPr bwMode="auto">
          <a:xfrm>
            <a:off x="1258888" y="3109913"/>
            <a:ext cx="5853112" cy="319087"/>
          </a:xfrm>
          <a:prstGeom prst="rtTriangle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3" name="AutoShape 15"/>
          <p:cNvSpPr>
            <a:spLocks noChangeArrowheads="1"/>
          </p:cNvSpPr>
          <p:nvPr/>
        </p:nvSpPr>
        <p:spPr bwMode="auto">
          <a:xfrm flipH="1" flipV="1">
            <a:off x="1258888" y="3141663"/>
            <a:ext cx="6034087" cy="304800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Esempi di apoptosi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solidFill>
                  <a:schemeClr val="folHlink"/>
                </a:solidFill>
              </a:rPr>
              <a:t>In alcune malattie virali</a:t>
            </a:r>
            <a:r>
              <a:rPr lang="it-IT" smtClean="0"/>
              <a:t>: es. epatite virale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solidFill>
                  <a:schemeClr val="folHlink"/>
                </a:solidFill>
              </a:rPr>
              <a:t>In risposta a stimoli di diversa natura</a:t>
            </a:r>
            <a:r>
              <a:rPr lang="it-IT" smtClean="0"/>
              <a:t>: es. radiazioni, calore, ipossia, farmaci antineoplastici. Sono gli stessi stimoli in grado di provocare necrosi ma che dati in dosi minori producono apoptosi.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/>
              <a:t>Differenze tra apoptosi e necrosi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33CC33"/>
                </a:solidFill>
              </a:rPr>
              <a:t>Apoptosi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b="1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Distribuzione			singole cellule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Dimensioni			riduzione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Nucleo 				frammentato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M. citoplasmatica   	       integra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Citoplasma			contenuto in corpi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                                    apoptotici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>
                <a:solidFill>
                  <a:srgbClr val="FF0066"/>
                </a:solidFill>
              </a:rPr>
              <a:t>Infiammazione			assente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/>
              <a:t>Differenze tra apoptosi e necrosi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33CC33"/>
                </a:solidFill>
              </a:rPr>
              <a:t>Necrosi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b="1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Distribuzione			più cellule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Dimensioni			rigonfiamento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Nucleo 				lisi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M. citoplasmatica   	       discontinua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Citoplasma			contenuto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/>
              <a:t>                                     rilasciato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800" smtClean="0">
                <a:solidFill>
                  <a:srgbClr val="FF0066"/>
                </a:solidFill>
              </a:rPr>
              <a:t>Infiammazione			presente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smtClean="0"/>
              <a:t>Morfologia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/>
              <a:t>In sequenza: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solidFill>
                  <a:srgbClr val="33CC33"/>
                </a:solidFill>
              </a:rPr>
              <a:t>Diminuzione di volume della cellula.</a:t>
            </a:r>
            <a:r>
              <a:rPr lang="it-IT" smtClean="0"/>
              <a:t> </a:t>
            </a:r>
            <a:r>
              <a:rPr lang="it-IT" sz="2400" smtClean="0"/>
              <a:t>Gli organuli sono di dimensioni pressochè normali ma addensati gli uni con gli altri.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>
                <a:solidFill>
                  <a:srgbClr val="33CC33"/>
                </a:solidFill>
              </a:rPr>
              <a:t>Condensazione della cromatina </a:t>
            </a:r>
            <a:r>
              <a:rPr lang="it-IT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→  </a:t>
            </a:r>
            <a:r>
              <a:rPr lang="it-IT" smtClean="0">
                <a:solidFill>
                  <a:srgbClr val="33CC33"/>
                </a:solidFill>
              </a:rPr>
              <a:t>caratteristica saliente dell’apoptosi.</a:t>
            </a:r>
            <a:r>
              <a:rPr lang="it-IT" smtClean="0"/>
              <a:t> </a:t>
            </a:r>
            <a:r>
              <a:rPr lang="it-IT" sz="2400" smtClean="0"/>
              <a:t>Il nucleo si frammenta in masse ben delimitate, dense, di varia forma e volume.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927</TotalTime>
  <Words>1897</Words>
  <Application>Microsoft PowerPoint</Application>
  <PresentationFormat>Presentazione su schermo (4:3)</PresentationFormat>
  <Paragraphs>371</Paragraphs>
  <Slides>53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67" baseType="lpstr">
      <vt:lpstr>Verdana</vt:lpstr>
      <vt:lpstr>Arial</vt:lpstr>
      <vt:lpstr>Wingdings</vt:lpstr>
      <vt:lpstr>Calibri</vt:lpstr>
      <vt:lpstr>Comic Sans MS</vt:lpstr>
      <vt:lpstr>Tahoma</vt:lpstr>
      <vt:lpstr>굴림</vt:lpstr>
      <vt:lpstr>Times New Roman</vt:lpstr>
      <vt:lpstr>Symbol</vt:lpstr>
      <vt:lpstr>Arial Narrow</vt:lpstr>
      <vt:lpstr>Arial Black</vt:lpstr>
      <vt:lpstr>Century</vt:lpstr>
      <vt:lpstr>Globo</vt:lpstr>
      <vt:lpstr>Adobe Photoshop Image</vt:lpstr>
      <vt:lpstr>APOPTOSI  Morte Cellulare Programmata</vt:lpstr>
      <vt:lpstr>Quando si verifica?</vt:lpstr>
      <vt:lpstr>Esempi di apoptosi</vt:lpstr>
      <vt:lpstr>Esempi di apoptosi</vt:lpstr>
      <vt:lpstr>Esempi di apoptosi</vt:lpstr>
      <vt:lpstr>Esempi di apoptosi</vt:lpstr>
      <vt:lpstr>Differenze tra apoptosi e necrosi</vt:lpstr>
      <vt:lpstr>Differenze tra apoptosi e necrosi</vt:lpstr>
      <vt:lpstr>Morfologia</vt:lpstr>
      <vt:lpstr>Morfologia</vt:lpstr>
      <vt:lpstr>Meccanismi di apoptosi</vt:lpstr>
      <vt:lpstr>SISTEMA ESTRINSECO</vt:lpstr>
      <vt:lpstr>SISTEMA INTRINSECO</vt:lpstr>
      <vt:lpstr>ESECUZIONE</vt:lpstr>
      <vt:lpstr>CLASSIFICAZIONE delle CASPASI   </vt:lpstr>
      <vt:lpstr>RIMOZIONE delle CELLULE MORTE</vt:lpstr>
      <vt:lpstr>ESEMPI SPECIFICI di APOPTOSI</vt:lpstr>
      <vt:lpstr>ESEMPI SPECIFICI di APOPTOSI</vt:lpstr>
      <vt:lpstr>ESEMPI SPECIFICI di APOPTOSI</vt:lpstr>
      <vt:lpstr>PATOLOGIE LEGATE a DISORDINI dell’APOPTOSI</vt:lpstr>
      <vt:lpstr>PATOLOGIE LEGATE a DISORDINI dell’APOPTOSI</vt:lpstr>
      <vt:lpstr>L’APOPTOSI nel SISTEMA NERVOSO</vt:lpstr>
      <vt:lpstr>L’APOPTOSI nel SISTEMA NERVOSO</vt:lpstr>
      <vt:lpstr>L’APOPTOSI nel SISTEMA NERVOSO</vt:lpstr>
      <vt:lpstr>MALATTIE NEURODEGENERATIVE</vt:lpstr>
      <vt:lpstr>MALATTIE NEURODEGENERATIVE</vt:lpstr>
      <vt:lpstr>Classificazione delle Malattie Neurodegenerative</vt:lpstr>
      <vt:lpstr>Classificazione delle Malattie Neurodegenerative</vt:lpstr>
      <vt:lpstr>NEURODEGENERAZIONE</vt:lpstr>
      <vt:lpstr>Diapositiva 30</vt:lpstr>
      <vt:lpstr>Diapositiva 31</vt:lpstr>
      <vt:lpstr>MORTE CELLULARE NEURONALE 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Degenerazione neurofibrillare</vt:lpstr>
      <vt:lpstr>Placche senili</vt:lpstr>
      <vt:lpstr>β-Amiloide </vt:lpstr>
      <vt:lpstr>Diapositiva 42</vt:lpstr>
      <vt:lpstr>Correlazione clinico-patologica di severità della demenza</vt:lpstr>
      <vt:lpstr>Diapositiva 44</vt:lpstr>
      <vt:lpstr>TAUPATIE </vt:lpstr>
      <vt:lpstr>Diapositiva 46</vt:lpstr>
      <vt:lpstr>Diapositiva 47</vt:lpstr>
      <vt:lpstr>SINUCLEINOPATIE</vt:lpstr>
      <vt:lpstr>Diapositiva 49</vt:lpstr>
      <vt:lpstr>Diapositiva 50</vt:lpstr>
      <vt:lpstr>Diapositiva 51</vt:lpstr>
      <vt:lpstr>MALATTIE NEURODEGENERATIVE</vt:lpstr>
      <vt:lpstr>MALATTIE NEURODEGENERATIVE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APOPTOSI</dc:title>
  <dc:creator>Pc Cel2000</dc:creator>
  <cp:lastModifiedBy>Diego</cp:lastModifiedBy>
  <cp:revision>53</cp:revision>
  <dcterms:created xsi:type="dcterms:W3CDTF">2007-04-17T15:06:46Z</dcterms:created>
  <dcterms:modified xsi:type="dcterms:W3CDTF">2015-02-20T06:19:10Z</dcterms:modified>
</cp:coreProperties>
</file>